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976800" cy="32004000"/>
  <p:notesSz cx="6858000" cy="9296400"/>
  <p:defaultTextStyle>
    <a:defPPr>
      <a:defRPr lang="en-US"/>
    </a:defPPr>
    <a:lvl1pPr algn="ctr" rtl="0" fontAlgn="base">
      <a:spcBef>
        <a:spcPct val="0"/>
      </a:spcBef>
      <a:spcAft>
        <a:spcPct val="0"/>
      </a:spcAft>
      <a:defRPr sz="5300" kern="1200">
        <a:solidFill>
          <a:schemeClr val="tx1"/>
        </a:solidFill>
        <a:latin typeface="Tahoma" pitchFamily="34" charset="0"/>
        <a:ea typeface="+mn-ea"/>
        <a:cs typeface="+mn-cs"/>
      </a:defRPr>
    </a:lvl1pPr>
    <a:lvl2pPr marL="457200" algn="ctr" rtl="0" fontAlgn="base">
      <a:spcBef>
        <a:spcPct val="0"/>
      </a:spcBef>
      <a:spcAft>
        <a:spcPct val="0"/>
      </a:spcAft>
      <a:defRPr sz="5300" kern="1200">
        <a:solidFill>
          <a:schemeClr val="tx1"/>
        </a:solidFill>
        <a:latin typeface="Tahoma" pitchFamily="34" charset="0"/>
        <a:ea typeface="+mn-ea"/>
        <a:cs typeface="+mn-cs"/>
      </a:defRPr>
    </a:lvl2pPr>
    <a:lvl3pPr marL="914400" algn="ctr" rtl="0" fontAlgn="base">
      <a:spcBef>
        <a:spcPct val="0"/>
      </a:spcBef>
      <a:spcAft>
        <a:spcPct val="0"/>
      </a:spcAft>
      <a:defRPr sz="5300" kern="1200">
        <a:solidFill>
          <a:schemeClr val="tx1"/>
        </a:solidFill>
        <a:latin typeface="Tahoma" pitchFamily="34" charset="0"/>
        <a:ea typeface="+mn-ea"/>
        <a:cs typeface="+mn-cs"/>
      </a:defRPr>
    </a:lvl3pPr>
    <a:lvl4pPr marL="1371600" algn="ctr" rtl="0" fontAlgn="base">
      <a:spcBef>
        <a:spcPct val="0"/>
      </a:spcBef>
      <a:spcAft>
        <a:spcPct val="0"/>
      </a:spcAft>
      <a:defRPr sz="5300" kern="1200">
        <a:solidFill>
          <a:schemeClr val="tx1"/>
        </a:solidFill>
        <a:latin typeface="Tahoma" pitchFamily="34" charset="0"/>
        <a:ea typeface="+mn-ea"/>
        <a:cs typeface="+mn-cs"/>
      </a:defRPr>
    </a:lvl4pPr>
    <a:lvl5pPr marL="1828800" algn="ctr" rtl="0" fontAlgn="base">
      <a:spcBef>
        <a:spcPct val="0"/>
      </a:spcBef>
      <a:spcAft>
        <a:spcPct val="0"/>
      </a:spcAft>
      <a:defRPr sz="5300" kern="1200">
        <a:solidFill>
          <a:schemeClr val="tx1"/>
        </a:solidFill>
        <a:latin typeface="Tahoma" pitchFamily="34" charset="0"/>
        <a:ea typeface="+mn-ea"/>
        <a:cs typeface="+mn-cs"/>
      </a:defRPr>
    </a:lvl5pPr>
    <a:lvl6pPr marL="2286000" algn="l" defTabSz="914400" rtl="0" eaLnBrk="1" latinLnBrk="0" hangingPunct="1">
      <a:defRPr sz="5300" kern="1200">
        <a:solidFill>
          <a:schemeClr val="tx1"/>
        </a:solidFill>
        <a:latin typeface="Tahoma" pitchFamily="34" charset="0"/>
        <a:ea typeface="+mn-ea"/>
        <a:cs typeface="+mn-cs"/>
      </a:defRPr>
    </a:lvl6pPr>
    <a:lvl7pPr marL="2743200" algn="l" defTabSz="914400" rtl="0" eaLnBrk="1" latinLnBrk="0" hangingPunct="1">
      <a:defRPr sz="5300" kern="1200">
        <a:solidFill>
          <a:schemeClr val="tx1"/>
        </a:solidFill>
        <a:latin typeface="Tahoma" pitchFamily="34" charset="0"/>
        <a:ea typeface="+mn-ea"/>
        <a:cs typeface="+mn-cs"/>
      </a:defRPr>
    </a:lvl7pPr>
    <a:lvl8pPr marL="3200400" algn="l" defTabSz="914400" rtl="0" eaLnBrk="1" latinLnBrk="0" hangingPunct="1">
      <a:defRPr sz="5300" kern="1200">
        <a:solidFill>
          <a:schemeClr val="tx1"/>
        </a:solidFill>
        <a:latin typeface="Tahoma" pitchFamily="34" charset="0"/>
        <a:ea typeface="+mn-ea"/>
        <a:cs typeface="+mn-cs"/>
      </a:defRPr>
    </a:lvl8pPr>
    <a:lvl9pPr marL="3657600" algn="l" defTabSz="914400" rtl="0" eaLnBrk="1" latinLnBrk="0" hangingPunct="1">
      <a:defRPr sz="53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E5400"/>
    <a:srgbClr val="7D8993"/>
    <a:srgbClr val="B3E7FF"/>
    <a:srgbClr val="9ED600"/>
    <a:srgbClr val="E1F6FF"/>
    <a:srgbClr val="EDFFB9"/>
    <a:srgbClr val="ECECEC"/>
    <a:srgbClr val="1F2427"/>
    <a:srgbClr val="59636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6823" autoAdjust="0"/>
    <p:restoredTop sz="94660"/>
  </p:normalViewPr>
  <p:slideViewPr>
    <p:cSldViewPr>
      <p:cViewPr>
        <p:scale>
          <a:sx n="50" d="100"/>
          <a:sy n="50" d="100"/>
        </p:scale>
        <p:origin x="-78" y="-78"/>
      </p:cViewPr>
      <p:guideLst>
        <p:guide orient="horz" pos="10080"/>
        <p:guide pos="13536"/>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22625" y="9942513"/>
            <a:ext cx="36531550" cy="6859587"/>
          </a:xfrm>
        </p:spPr>
        <p:txBody>
          <a:bodyPr/>
          <a:lstStyle/>
          <a:p>
            <a:r>
              <a:rPr lang="en-US" smtClean="0"/>
              <a:t>Click to edit Master title style</a:t>
            </a:r>
            <a:endParaRPr lang="en-US"/>
          </a:p>
        </p:txBody>
      </p:sp>
      <p:sp>
        <p:nvSpPr>
          <p:cNvPr id="3" name="Subtitle 2"/>
          <p:cNvSpPr>
            <a:spLocks noGrp="1"/>
          </p:cNvSpPr>
          <p:nvPr>
            <p:ph type="subTitle" idx="1"/>
          </p:nvPr>
        </p:nvSpPr>
        <p:spPr>
          <a:xfrm>
            <a:off x="6446838" y="18135600"/>
            <a:ext cx="30083125" cy="8178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F7BEAF9-BC4D-45A8-8A0D-D91A56AA034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7C1D45-F442-4B1F-9FA5-0FD94F0CB48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59450" y="1281113"/>
            <a:ext cx="9669463" cy="27306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47888" y="1281113"/>
            <a:ext cx="28859162" cy="27306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A55D32-E0C5-48C8-B4CE-48913BE44FF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E23790-BFB3-4DFA-A170-8F70D017C24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95663" y="20566063"/>
            <a:ext cx="36529962" cy="6356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395663" y="13565188"/>
            <a:ext cx="36529962" cy="7000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E565F2-E174-47C9-B4F5-75C23507D3B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47888" y="7467600"/>
            <a:ext cx="19264312" cy="21120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1564600" y="7467600"/>
            <a:ext cx="19264313" cy="21120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7818DC9-B1A5-460E-B04D-8041FE1DE7A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49475" y="1281113"/>
            <a:ext cx="38677850" cy="533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49475" y="7164388"/>
            <a:ext cx="18988088" cy="2984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49475" y="10148888"/>
            <a:ext cx="18988088" cy="1844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1831300" y="7164388"/>
            <a:ext cx="18996025" cy="2984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1831300" y="10148888"/>
            <a:ext cx="18996025" cy="1844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14F8775-DE1B-454A-ABF6-15C25371A72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9F53140-466E-4A5C-B668-E56CCA262C4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AEC9F19-D5D1-4886-B132-D172FDC535C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49475" y="1274763"/>
            <a:ext cx="14138275" cy="54229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6802100" y="1274763"/>
            <a:ext cx="24025225" cy="273145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49475" y="6697663"/>
            <a:ext cx="14138275" cy="218916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B7C30BC-B22E-4B6A-9FDB-378DD7C6D61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23275" y="22402800"/>
            <a:ext cx="25787350" cy="26447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423275" y="2859088"/>
            <a:ext cx="25787350" cy="19202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23275" y="25047575"/>
            <a:ext cx="25787350" cy="3756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BF6945D-6C7B-440C-A2D8-EDDFDBFBA88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47888" y="1281113"/>
            <a:ext cx="38681025" cy="5334000"/>
          </a:xfrm>
          <a:prstGeom prst="rect">
            <a:avLst/>
          </a:prstGeom>
          <a:noFill/>
          <a:ln w="9525">
            <a:noFill/>
            <a:miter lim="800000"/>
            <a:headEnd/>
            <a:tailEnd/>
          </a:ln>
          <a:effectLst/>
        </p:spPr>
        <p:txBody>
          <a:bodyPr vert="horz" wrap="square" lIns="428422" tIns="214211" rIns="428422" bIns="21421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47888" y="7467600"/>
            <a:ext cx="38681025" cy="21120100"/>
          </a:xfrm>
          <a:prstGeom prst="rect">
            <a:avLst/>
          </a:prstGeom>
          <a:noFill/>
          <a:ln w="9525">
            <a:noFill/>
            <a:miter lim="800000"/>
            <a:headEnd/>
            <a:tailEnd/>
          </a:ln>
          <a:effectLst/>
        </p:spPr>
        <p:txBody>
          <a:bodyPr vert="horz" wrap="square" lIns="428422" tIns="214211" rIns="428422" bIns="21421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7888" y="29143325"/>
            <a:ext cx="10029825" cy="2222500"/>
          </a:xfrm>
          <a:prstGeom prst="rect">
            <a:avLst/>
          </a:prstGeom>
          <a:noFill/>
          <a:ln w="9525">
            <a:noFill/>
            <a:miter lim="800000"/>
            <a:headEnd/>
            <a:tailEnd/>
          </a:ln>
          <a:effectLst/>
        </p:spPr>
        <p:txBody>
          <a:bodyPr vert="horz" wrap="square" lIns="428422" tIns="214211" rIns="428422" bIns="214211" numCol="1" anchor="t" anchorCtr="0" compatLnSpc="1">
            <a:prstTxWarp prst="textNoShape">
              <a:avLst/>
            </a:prstTxWarp>
          </a:bodyPr>
          <a:lstStyle>
            <a:lvl1pPr algn="l" defTabSz="4284663">
              <a:defRPr sz="6500">
                <a:latin typeface="+mn-lt"/>
              </a:defRPr>
            </a:lvl1pPr>
          </a:lstStyle>
          <a:p>
            <a:endParaRPr lang="en-US"/>
          </a:p>
        </p:txBody>
      </p:sp>
      <p:sp>
        <p:nvSpPr>
          <p:cNvPr id="1029" name="Rectangle 5"/>
          <p:cNvSpPr>
            <a:spLocks noGrp="1" noChangeArrowheads="1"/>
          </p:cNvSpPr>
          <p:nvPr>
            <p:ph type="ftr" sz="quarter" idx="3"/>
          </p:nvPr>
        </p:nvSpPr>
        <p:spPr bwMode="auto">
          <a:xfrm>
            <a:off x="14682788" y="29143325"/>
            <a:ext cx="13611225" cy="2222500"/>
          </a:xfrm>
          <a:prstGeom prst="rect">
            <a:avLst/>
          </a:prstGeom>
          <a:noFill/>
          <a:ln w="9525">
            <a:noFill/>
            <a:miter lim="800000"/>
            <a:headEnd/>
            <a:tailEnd/>
          </a:ln>
          <a:effectLst/>
        </p:spPr>
        <p:txBody>
          <a:bodyPr vert="horz" wrap="square" lIns="428422" tIns="214211" rIns="428422" bIns="214211" numCol="1" anchor="t" anchorCtr="0" compatLnSpc="1">
            <a:prstTxWarp prst="textNoShape">
              <a:avLst/>
            </a:prstTxWarp>
          </a:bodyPr>
          <a:lstStyle>
            <a:lvl1pPr defTabSz="4284663">
              <a:defRPr sz="6500">
                <a:latin typeface="+mn-lt"/>
              </a:defRPr>
            </a:lvl1pPr>
          </a:lstStyle>
          <a:p>
            <a:endParaRPr lang="en-US"/>
          </a:p>
        </p:txBody>
      </p:sp>
      <p:sp>
        <p:nvSpPr>
          <p:cNvPr id="1030" name="Rectangle 6"/>
          <p:cNvSpPr>
            <a:spLocks noGrp="1" noChangeArrowheads="1"/>
          </p:cNvSpPr>
          <p:nvPr>
            <p:ph type="sldNum" sz="quarter" idx="4"/>
          </p:nvPr>
        </p:nvSpPr>
        <p:spPr bwMode="auto">
          <a:xfrm>
            <a:off x="30799088" y="29143325"/>
            <a:ext cx="10029825" cy="2222500"/>
          </a:xfrm>
          <a:prstGeom prst="rect">
            <a:avLst/>
          </a:prstGeom>
          <a:noFill/>
          <a:ln w="9525">
            <a:noFill/>
            <a:miter lim="800000"/>
            <a:headEnd/>
            <a:tailEnd/>
          </a:ln>
          <a:effectLst/>
        </p:spPr>
        <p:txBody>
          <a:bodyPr vert="horz" wrap="square" lIns="428422" tIns="214211" rIns="428422" bIns="214211" numCol="1" anchor="t" anchorCtr="0" compatLnSpc="1">
            <a:prstTxWarp prst="textNoShape">
              <a:avLst/>
            </a:prstTxWarp>
          </a:bodyPr>
          <a:lstStyle>
            <a:lvl1pPr algn="r" defTabSz="4284663">
              <a:defRPr sz="6500">
                <a:latin typeface="+mn-lt"/>
              </a:defRPr>
            </a:lvl1pPr>
          </a:lstStyle>
          <a:p>
            <a:fld id="{FFCE7330-124F-4C12-996A-B96CCA0D1A1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84663" rtl="0" fontAlgn="base">
        <a:spcBef>
          <a:spcPct val="0"/>
        </a:spcBef>
        <a:spcAft>
          <a:spcPct val="0"/>
        </a:spcAft>
        <a:defRPr sz="20600">
          <a:solidFill>
            <a:schemeClr val="tx2"/>
          </a:solidFill>
          <a:latin typeface="+mj-lt"/>
          <a:ea typeface="+mj-ea"/>
          <a:cs typeface="+mj-cs"/>
        </a:defRPr>
      </a:lvl1pPr>
      <a:lvl2pPr algn="ctr" defTabSz="4284663" rtl="0" fontAlgn="base">
        <a:spcBef>
          <a:spcPct val="0"/>
        </a:spcBef>
        <a:spcAft>
          <a:spcPct val="0"/>
        </a:spcAft>
        <a:defRPr sz="20600">
          <a:solidFill>
            <a:schemeClr val="tx2"/>
          </a:solidFill>
          <a:latin typeface="Arial" charset="0"/>
        </a:defRPr>
      </a:lvl2pPr>
      <a:lvl3pPr algn="ctr" defTabSz="4284663" rtl="0" fontAlgn="base">
        <a:spcBef>
          <a:spcPct val="0"/>
        </a:spcBef>
        <a:spcAft>
          <a:spcPct val="0"/>
        </a:spcAft>
        <a:defRPr sz="20600">
          <a:solidFill>
            <a:schemeClr val="tx2"/>
          </a:solidFill>
          <a:latin typeface="Arial" charset="0"/>
        </a:defRPr>
      </a:lvl3pPr>
      <a:lvl4pPr algn="ctr" defTabSz="4284663" rtl="0" fontAlgn="base">
        <a:spcBef>
          <a:spcPct val="0"/>
        </a:spcBef>
        <a:spcAft>
          <a:spcPct val="0"/>
        </a:spcAft>
        <a:defRPr sz="20600">
          <a:solidFill>
            <a:schemeClr val="tx2"/>
          </a:solidFill>
          <a:latin typeface="Arial" charset="0"/>
        </a:defRPr>
      </a:lvl4pPr>
      <a:lvl5pPr algn="ctr" defTabSz="4284663" rtl="0" fontAlgn="base">
        <a:spcBef>
          <a:spcPct val="0"/>
        </a:spcBef>
        <a:spcAft>
          <a:spcPct val="0"/>
        </a:spcAft>
        <a:defRPr sz="20600">
          <a:solidFill>
            <a:schemeClr val="tx2"/>
          </a:solidFill>
          <a:latin typeface="Arial" charset="0"/>
        </a:defRPr>
      </a:lvl5pPr>
      <a:lvl6pPr marL="457200" algn="ctr" defTabSz="4284663" rtl="0" fontAlgn="base">
        <a:spcBef>
          <a:spcPct val="0"/>
        </a:spcBef>
        <a:spcAft>
          <a:spcPct val="0"/>
        </a:spcAft>
        <a:defRPr sz="20600">
          <a:solidFill>
            <a:schemeClr val="tx2"/>
          </a:solidFill>
          <a:latin typeface="Arial" charset="0"/>
        </a:defRPr>
      </a:lvl6pPr>
      <a:lvl7pPr marL="914400" algn="ctr" defTabSz="4284663" rtl="0" fontAlgn="base">
        <a:spcBef>
          <a:spcPct val="0"/>
        </a:spcBef>
        <a:spcAft>
          <a:spcPct val="0"/>
        </a:spcAft>
        <a:defRPr sz="20600">
          <a:solidFill>
            <a:schemeClr val="tx2"/>
          </a:solidFill>
          <a:latin typeface="Arial" charset="0"/>
        </a:defRPr>
      </a:lvl7pPr>
      <a:lvl8pPr marL="1371600" algn="ctr" defTabSz="4284663" rtl="0" fontAlgn="base">
        <a:spcBef>
          <a:spcPct val="0"/>
        </a:spcBef>
        <a:spcAft>
          <a:spcPct val="0"/>
        </a:spcAft>
        <a:defRPr sz="20600">
          <a:solidFill>
            <a:schemeClr val="tx2"/>
          </a:solidFill>
          <a:latin typeface="Arial" charset="0"/>
        </a:defRPr>
      </a:lvl8pPr>
      <a:lvl9pPr marL="1828800" algn="ctr" defTabSz="4284663" rtl="0" fontAlgn="base">
        <a:spcBef>
          <a:spcPct val="0"/>
        </a:spcBef>
        <a:spcAft>
          <a:spcPct val="0"/>
        </a:spcAft>
        <a:defRPr sz="20600">
          <a:solidFill>
            <a:schemeClr val="tx2"/>
          </a:solidFill>
          <a:latin typeface="Arial" charset="0"/>
        </a:defRPr>
      </a:lvl9pPr>
    </p:titleStyle>
    <p:bodyStyle>
      <a:lvl1pPr marL="1606550" indent="-1606550" algn="l" defTabSz="4284663" rtl="0" fontAlgn="base">
        <a:spcBef>
          <a:spcPct val="20000"/>
        </a:spcBef>
        <a:spcAft>
          <a:spcPct val="0"/>
        </a:spcAft>
        <a:buChar char="•"/>
        <a:defRPr sz="15000">
          <a:solidFill>
            <a:schemeClr val="tx1"/>
          </a:solidFill>
          <a:latin typeface="+mn-lt"/>
          <a:ea typeface="+mn-ea"/>
          <a:cs typeface="+mn-cs"/>
        </a:defRPr>
      </a:lvl1pPr>
      <a:lvl2pPr marL="3479800" indent="-1338263" algn="l" defTabSz="4284663" rtl="0" fontAlgn="base">
        <a:spcBef>
          <a:spcPct val="20000"/>
        </a:spcBef>
        <a:spcAft>
          <a:spcPct val="0"/>
        </a:spcAft>
        <a:buChar char="–"/>
        <a:defRPr sz="13100">
          <a:solidFill>
            <a:schemeClr val="tx1"/>
          </a:solidFill>
          <a:latin typeface="+mn-lt"/>
        </a:defRPr>
      </a:lvl2pPr>
      <a:lvl3pPr marL="5354638" indent="-1069975" algn="l" defTabSz="4284663" rtl="0" fontAlgn="base">
        <a:spcBef>
          <a:spcPct val="20000"/>
        </a:spcBef>
        <a:spcAft>
          <a:spcPct val="0"/>
        </a:spcAft>
        <a:buChar char="•"/>
        <a:defRPr sz="11200">
          <a:solidFill>
            <a:schemeClr val="tx1"/>
          </a:solidFill>
          <a:latin typeface="+mn-lt"/>
        </a:defRPr>
      </a:lvl3pPr>
      <a:lvl4pPr marL="7496175" indent="-1069975" algn="l" defTabSz="4284663" rtl="0" fontAlgn="base">
        <a:spcBef>
          <a:spcPct val="20000"/>
        </a:spcBef>
        <a:spcAft>
          <a:spcPct val="0"/>
        </a:spcAft>
        <a:buChar char="–"/>
        <a:defRPr sz="9400">
          <a:solidFill>
            <a:schemeClr val="tx1"/>
          </a:solidFill>
          <a:latin typeface="+mn-lt"/>
        </a:defRPr>
      </a:lvl4pPr>
      <a:lvl5pPr marL="9639300" indent="-1069975" algn="l" defTabSz="4284663" rtl="0" fontAlgn="base">
        <a:spcBef>
          <a:spcPct val="20000"/>
        </a:spcBef>
        <a:spcAft>
          <a:spcPct val="0"/>
        </a:spcAft>
        <a:buChar char="»"/>
        <a:defRPr sz="9400">
          <a:solidFill>
            <a:schemeClr val="tx1"/>
          </a:solidFill>
          <a:latin typeface="+mn-lt"/>
        </a:defRPr>
      </a:lvl5pPr>
      <a:lvl6pPr marL="10096500" indent="-1069975" algn="l" defTabSz="4284663" rtl="0" fontAlgn="base">
        <a:spcBef>
          <a:spcPct val="20000"/>
        </a:spcBef>
        <a:spcAft>
          <a:spcPct val="0"/>
        </a:spcAft>
        <a:buChar char="»"/>
        <a:defRPr sz="9400">
          <a:solidFill>
            <a:schemeClr val="tx1"/>
          </a:solidFill>
          <a:latin typeface="+mn-lt"/>
        </a:defRPr>
      </a:lvl6pPr>
      <a:lvl7pPr marL="10553700" indent="-1069975" algn="l" defTabSz="4284663" rtl="0" fontAlgn="base">
        <a:spcBef>
          <a:spcPct val="20000"/>
        </a:spcBef>
        <a:spcAft>
          <a:spcPct val="0"/>
        </a:spcAft>
        <a:buChar char="»"/>
        <a:defRPr sz="9400">
          <a:solidFill>
            <a:schemeClr val="tx1"/>
          </a:solidFill>
          <a:latin typeface="+mn-lt"/>
        </a:defRPr>
      </a:lvl7pPr>
      <a:lvl8pPr marL="11010900" indent="-1069975" algn="l" defTabSz="4284663" rtl="0" fontAlgn="base">
        <a:spcBef>
          <a:spcPct val="20000"/>
        </a:spcBef>
        <a:spcAft>
          <a:spcPct val="0"/>
        </a:spcAft>
        <a:buChar char="»"/>
        <a:defRPr sz="9400">
          <a:solidFill>
            <a:schemeClr val="tx1"/>
          </a:solidFill>
          <a:latin typeface="+mn-lt"/>
        </a:defRPr>
      </a:lvl8pPr>
      <a:lvl9pPr marL="11468100" indent="-1069975" algn="l" defTabSz="4284663" rtl="0" fontAlgn="base">
        <a:spcBef>
          <a:spcPct val="20000"/>
        </a:spcBef>
        <a:spcAft>
          <a:spcPct val="0"/>
        </a:spcAft>
        <a:buChar char="»"/>
        <a:defRPr sz="9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12"/>
          <p:cNvSpPr>
            <a:spLocks noChangeArrowheads="1"/>
          </p:cNvSpPr>
          <p:nvPr/>
        </p:nvSpPr>
        <p:spPr bwMode="auto">
          <a:xfrm>
            <a:off x="536575" y="30191075"/>
            <a:ext cx="41844913" cy="212725"/>
          </a:xfrm>
          <a:prstGeom prst="rect">
            <a:avLst/>
          </a:prstGeom>
          <a:solidFill>
            <a:srgbClr val="7D8993"/>
          </a:solidFill>
          <a:ln w="9525" algn="ctr">
            <a:noFill/>
            <a:miter lim="800000"/>
            <a:headEnd/>
            <a:tailEnd/>
          </a:ln>
          <a:effectLst/>
        </p:spPr>
        <p:txBody>
          <a:bodyPr wrap="none" anchor="ctr"/>
          <a:lstStyle/>
          <a:p>
            <a:endParaRPr lang="en-US">
              <a:latin typeface="Calibri" pitchFamily="34" charset="0"/>
            </a:endParaRPr>
          </a:p>
        </p:txBody>
      </p:sp>
      <p:sp>
        <p:nvSpPr>
          <p:cNvPr id="2053" name="Rectangle 5"/>
          <p:cNvSpPr>
            <a:spLocks noChangeArrowheads="1"/>
          </p:cNvSpPr>
          <p:nvPr/>
        </p:nvSpPr>
        <p:spPr bwMode="auto">
          <a:xfrm>
            <a:off x="536575" y="444500"/>
            <a:ext cx="42067163" cy="31105475"/>
          </a:xfrm>
          <a:prstGeom prst="rect">
            <a:avLst/>
          </a:prstGeom>
          <a:noFill/>
          <a:ln w="9525">
            <a:noFill/>
            <a:miter lim="800000"/>
            <a:headEnd/>
            <a:tailEnd/>
          </a:ln>
          <a:effectLst/>
        </p:spPr>
        <p:txBody>
          <a:bodyPr wrap="none" anchor="ctr"/>
          <a:lstStyle/>
          <a:p>
            <a:endParaRPr lang="en-US">
              <a:latin typeface="Calibri" pitchFamily="34" charset="0"/>
            </a:endParaRPr>
          </a:p>
        </p:txBody>
      </p:sp>
      <p:sp>
        <p:nvSpPr>
          <p:cNvPr id="2054" name="Rectangle 6"/>
          <p:cNvSpPr>
            <a:spLocks noChangeArrowheads="1"/>
          </p:cNvSpPr>
          <p:nvPr/>
        </p:nvSpPr>
        <p:spPr bwMode="auto">
          <a:xfrm>
            <a:off x="536575" y="444500"/>
            <a:ext cx="41844913" cy="5037138"/>
          </a:xfrm>
          <a:prstGeom prst="rect">
            <a:avLst/>
          </a:prstGeom>
          <a:solidFill>
            <a:srgbClr val="1F2427"/>
          </a:solidFill>
          <a:ln w="9525">
            <a:noFill/>
            <a:miter lim="800000"/>
            <a:headEnd/>
            <a:tailEnd/>
          </a:ln>
          <a:effectLst/>
        </p:spPr>
        <p:txBody>
          <a:bodyPr lIns="89255" tIns="44627" rIns="89255" bIns="44627" anchor="ctr"/>
          <a:lstStyle/>
          <a:p>
            <a:pPr defTabSz="4284663"/>
            <a:r>
              <a:rPr lang="en-US" sz="8400" b="1" dirty="0" smtClean="0">
                <a:solidFill>
                  <a:srgbClr val="B3E7FF"/>
                </a:solidFill>
                <a:latin typeface="Calibri" pitchFamily="34" charset="0"/>
              </a:rPr>
              <a:t>Computational Support for Playtesting Game Sketching</a:t>
            </a:r>
            <a:endParaRPr lang="en-US" sz="3200" b="1" dirty="0" smtClean="0">
              <a:solidFill>
                <a:srgbClr val="B3E7FF"/>
              </a:solidFill>
              <a:latin typeface="Calibri" pitchFamily="34" charset="0"/>
            </a:endParaRPr>
          </a:p>
          <a:p>
            <a:pPr defTabSz="4284663"/>
            <a:endParaRPr lang="en-US" sz="2000" dirty="0" smtClean="0">
              <a:latin typeface="Calibri" pitchFamily="34" charset="0"/>
            </a:endParaRPr>
          </a:p>
          <a:p>
            <a:pPr defTabSz="4284663"/>
            <a:r>
              <a:rPr lang="en-US" sz="5400" dirty="0" smtClean="0">
                <a:solidFill>
                  <a:srgbClr val="9ED600"/>
                </a:solidFill>
                <a:latin typeface="Calibri" pitchFamily="34" charset="0"/>
              </a:rPr>
              <a:t>Adam M. Smith                  Mark J. Nelson                   Michael Mateas</a:t>
            </a:r>
            <a:endParaRPr lang="en-US" sz="5400" dirty="0" smtClean="0">
              <a:solidFill>
                <a:srgbClr val="9ED600"/>
              </a:solidFill>
              <a:latin typeface="Calibri" pitchFamily="34" charset="0"/>
            </a:endParaRPr>
          </a:p>
          <a:p>
            <a:pPr defTabSz="4284663"/>
            <a:r>
              <a:rPr lang="en-US" sz="5400" dirty="0" smtClean="0">
                <a:solidFill>
                  <a:srgbClr val="9ED600"/>
                </a:solidFill>
                <a:latin typeface="Calibri" pitchFamily="34" charset="0"/>
              </a:rPr>
              <a:t>amsmith</a:t>
            </a:r>
            <a:r>
              <a:rPr lang="en-US" sz="5400" dirty="0" smtClean="0">
                <a:solidFill>
                  <a:srgbClr val="9ED600"/>
                </a:solidFill>
                <a:latin typeface="Calibri" pitchFamily="34" charset="0"/>
              </a:rPr>
              <a:t>@cs.ucsc.edu   mnelson@cc.gatech.edu   michaelm@cs.ucsc.edu</a:t>
            </a:r>
            <a:endParaRPr lang="en-US" sz="5400" dirty="0">
              <a:solidFill>
                <a:srgbClr val="9ED600"/>
              </a:solidFill>
              <a:latin typeface="Calibri" pitchFamily="34" charset="0"/>
            </a:endParaRPr>
          </a:p>
        </p:txBody>
      </p:sp>
      <p:sp>
        <p:nvSpPr>
          <p:cNvPr id="2056" name="Rectangle 8"/>
          <p:cNvSpPr>
            <a:spLocks noChangeArrowheads="1"/>
          </p:cNvSpPr>
          <p:nvPr/>
        </p:nvSpPr>
        <p:spPr bwMode="auto">
          <a:xfrm>
            <a:off x="534988" y="30384750"/>
            <a:ext cx="41844912" cy="1162050"/>
          </a:xfrm>
          <a:prstGeom prst="rect">
            <a:avLst/>
          </a:prstGeom>
          <a:solidFill>
            <a:srgbClr val="1F2427"/>
          </a:solidFill>
          <a:ln w="9525">
            <a:noFill/>
            <a:miter lim="800000"/>
            <a:headEnd/>
            <a:tailEnd/>
          </a:ln>
          <a:effectLst/>
        </p:spPr>
        <p:txBody>
          <a:bodyPr lIns="89255" tIns="0" rIns="89255" bIns="137160" anchor="ctr"/>
          <a:lstStyle/>
          <a:p>
            <a:pPr algn="l" defTabSz="4284663"/>
            <a:r>
              <a:rPr lang="en-US" dirty="0">
                <a:solidFill>
                  <a:schemeClr val="bg1"/>
                </a:solidFill>
                <a:latin typeface="Calibri" pitchFamily="34" charset="0"/>
              </a:rPr>
              <a:t> </a:t>
            </a:r>
            <a:r>
              <a:rPr lang="en-US" dirty="0">
                <a:solidFill>
                  <a:srgbClr val="99FF66"/>
                </a:solidFill>
                <a:latin typeface="Calibri" pitchFamily="34" charset="0"/>
              </a:rPr>
              <a:t> </a:t>
            </a:r>
            <a:r>
              <a:rPr lang="en-US" spc="300" dirty="0" smtClean="0">
                <a:solidFill>
                  <a:srgbClr val="99CC00"/>
                </a:solidFill>
                <a:latin typeface="Calibri" pitchFamily="34" charset="0"/>
              </a:rPr>
              <a:t>expressive</a:t>
            </a:r>
            <a:r>
              <a:rPr lang="en-US" spc="300" dirty="0" smtClean="0">
                <a:solidFill>
                  <a:srgbClr val="B3E7FF"/>
                </a:solidFill>
                <a:latin typeface="Calibri" pitchFamily="34" charset="0"/>
              </a:rPr>
              <a:t>intelligence</a:t>
            </a:r>
            <a:r>
              <a:rPr lang="en-US" spc="300" dirty="0" smtClean="0">
                <a:solidFill>
                  <a:srgbClr val="99CC00"/>
                </a:solidFill>
                <a:latin typeface="Calibri" pitchFamily="34" charset="0"/>
              </a:rPr>
              <a:t>studio</a:t>
            </a:r>
            <a:endParaRPr lang="en-US" spc="300" dirty="0">
              <a:solidFill>
                <a:srgbClr val="99CC00"/>
              </a:solidFill>
              <a:latin typeface="Calibri" pitchFamily="34" charset="0"/>
            </a:endParaRPr>
          </a:p>
        </p:txBody>
      </p:sp>
      <p:sp>
        <p:nvSpPr>
          <p:cNvPr id="2058" name="Text Box 10"/>
          <p:cNvSpPr txBox="1">
            <a:spLocks noChangeArrowheads="1"/>
          </p:cNvSpPr>
          <p:nvPr/>
        </p:nvSpPr>
        <p:spPr bwMode="auto">
          <a:xfrm>
            <a:off x="37788834" y="30488666"/>
            <a:ext cx="4044966" cy="905734"/>
          </a:xfrm>
          <a:prstGeom prst="rect">
            <a:avLst/>
          </a:prstGeom>
          <a:noFill/>
          <a:ln w="9525">
            <a:noFill/>
            <a:miter lim="800000"/>
            <a:headEnd/>
            <a:tailEnd/>
          </a:ln>
          <a:effectLst/>
        </p:spPr>
        <p:txBody>
          <a:bodyPr wrap="none" lIns="89255" tIns="44627" rIns="89255" bIns="44627">
            <a:spAutoFit/>
          </a:bodyPr>
          <a:lstStyle/>
          <a:p>
            <a:pPr algn="l" defTabSz="4284663"/>
            <a:r>
              <a:rPr lang="en-US" dirty="0" smtClean="0">
                <a:solidFill>
                  <a:srgbClr val="B3E7FF"/>
                </a:solidFill>
                <a:latin typeface="Calibri" pitchFamily="34" charset="0"/>
              </a:rPr>
              <a:t>UC Santa Cruz</a:t>
            </a:r>
            <a:endParaRPr lang="en-US" dirty="0">
              <a:solidFill>
                <a:srgbClr val="B3E7FF"/>
              </a:solidFill>
              <a:latin typeface="Calibri" pitchFamily="34" charset="0"/>
            </a:endParaRPr>
          </a:p>
        </p:txBody>
      </p:sp>
      <p:sp>
        <p:nvSpPr>
          <p:cNvPr id="2059" name="Rectangle 11"/>
          <p:cNvSpPr>
            <a:spLocks noChangeArrowheads="1"/>
          </p:cNvSpPr>
          <p:nvPr/>
        </p:nvSpPr>
        <p:spPr bwMode="auto">
          <a:xfrm>
            <a:off x="536575" y="5408613"/>
            <a:ext cx="41844913" cy="222250"/>
          </a:xfrm>
          <a:prstGeom prst="rect">
            <a:avLst/>
          </a:prstGeom>
          <a:solidFill>
            <a:srgbClr val="7D8993"/>
          </a:solidFill>
          <a:ln w="9525" algn="ctr">
            <a:noFill/>
            <a:miter lim="800000"/>
            <a:headEnd/>
            <a:tailEnd/>
          </a:ln>
          <a:effectLst/>
        </p:spPr>
        <p:txBody>
          <a:bodyPr wrap="none" anchor="ctr"/>
          <a:lstStyle/>
          <a:p>
            <a:endParaRPr lang="en-US" dirty="0">
              <a:solidFill>
                <a:srgbClr val="004C64"/>
              </a:solidFill>
              <a:latin typeface="Calibri" pitchFamily="34" charset="0"/>
            </a:endParaRPr>
          </a:p>
        </p:txBody>
      </p:sp>
      <p:sp>
        <p:nvSpPr>
          <p:cNvPr id="260" name="Rectangle 119"/>
          <p:cNvSpPr>
            <a:spLocks noChangeArrowheads="1"/>
          </p:cNvSpPr>
          <p:nvPr/>
        </p:nvSpPr>
        <p:spPr bwMode="auto">
          <a:xfrm>
            <a:off x="533400" y="6019800"/>
            <a:ext cx="13639800" cy="6781800"/>
          </a:xfrm>
          <a:prstGeom prst="rect">
            <a:avLst/>
          </a:prstGeom>
          <a:solidFill>
            <a:srgbClr val="EDFFB9"/>
          </a:solidFill>
          <a:ln w="3175" algn="ctr">
            <a:noFill/>
            <a:miter lim="800000"/>
            <a:headEnd/>
            <a:tailEnd/>
          </a:ln>
        </p:spPr>
        <p:txBody>
          <a:bodyPr lIns="446273" tIns="446273" rIns="446273" bIns="446273"/>
          <a:lstStyle/>
          <a:p>
            <a:pPr algn="just" defTabSz="4284663"/>
            <a:r>
              <a:rPr lang="en-US" sz="5400" b="1" dirty="0" smtClean="0">
                <a:latin typeface="Calibri" pitchFamily="34" charset="0"/>
              </a:rPr>
              <a:t>Research Question</a:t>
            </a:r>
            <a:endParaRPr lang="en-US" sz="2000" b="1" dirty="0" smtClean="0">
              <a:latin typeface="Calibri" pitchFamily="34" charset="0"/>
            </a:endParaRPr>
          </a:p>
          <a:p>
            <a:pPr algn="just" defTabSz="4284663"/>
            <a:endParaRPr lang="en-US" sz="4400" b="1" dirty="0" smtClean="0">
              <a:latin typeface="Calibri" pitchFamily="34" charset="0"/>
            </a:endParaRPr>
          </a:p>
          <a:p>
            <a:pPr algn="just" defTabSz="4284663"/>
            <a:r>
              <a:rPr lang="en-US" sz="3300" b="1" dirty="0" smtClean="0">
                <a:latin typeface="Calibri" pitchFamily="34" charset="0"/>
              </a:rPr>
              <a:t>Problem: </a:t>
            </a:r>
            <a:r>
              <a:rPr lang="en-US" sz="3300" dirty="0" smtClean="0">
                <a:latin typeface="Calibri" pitchFamily="34" charset="0"/>
              </a:rPr>
              <a:t>Excessive effort makes exploring new design difficult, inhibiting creativity.</a:t>
            </a:r>
            <a:r>
              <a:rPr lang="en-US" sz="3300" i="1" dirty="0" smtClean="0">
                <a:latin typeface="Calibri" pitchFamily="34" charset="0"/>
              </a:rPr>
              <a:t> </a:t>
            </a:r>
            <a:r>
              <a:rPr lang="en-US" sz="3300" i="1" dirty="0" smtClean="0">
                <a:effectLst>
                  <a:outerShdw blurRad="38100" dist="38100" dir="2700000" algn="tl">
                    <a:srgbClr val="000000">
                      <a:alpha val="43137"/>
                    </a:srgbClr>
                  </a:outerShdw>
                </a:effectLst>
                <a:latin typeface="Calibri" pitchFamily="34" charset="0"/>
              </a:rPr>
              <a:t>How do we give game designers access to rich backtalk from their designs without requiring too much effort?</a:t>
            </a:r>
          </a:p>
          <a:p>
            <a:pPr algn="just" defTabSz="4284663"/>
            <a:endParaRPr lang="en-US" sz="3300" b="1" dirty="0" smtClean="0">
              <a:latin typeface="Calibri" pitchFamily="34" charset="0"/>
            </a:endParaRPr>
          </a:p>
          <a:p>
            <a:pPr algn="just" defTabSz="4284663"/>
            <a:r>
              <a:rPr lang="en-US" sz="3300" b="1" dirty="0" smtClean="0">
                <a:latin typeface="Calibri" pitchFamily="34" charset="0"/>
              </a:rPr>
              <a:t>Solution: </a:t>
            </a:r>
            <a:r>
              <a:rPr lang="en-US" sz="3300" i="1" dirty="0" smtClean="0">
                <a:effectLst>
                  <a:outerShdw blurRad="38100" dist="38100" dir="2700000" algn="tl">
                    <a:srgbClr val="000000">
                      <a:alpha val="43137"/>
                    </a:srgbClr>
                  </a:outerShdw>
                </a:effectLst>
                <a:latin typeface="Calibri" pitchFamily="34" charset="0"/>
              </a:rPr>
              <a:t>Take a single game definition in our game-sketching language and compile this sketch into a human-playable game as well as a formal rule system.</a:t>
            </a:r>
            <a:r>
              <a:rPr lang="en-US" sz="3300" dirty="0" smtClean="0">
                <a:effectLst>
                  <a:outerShdw blurRad="38100" dist="38100" dir="2700000" algn="tl">
                    <a:srgbClr val="000000">
                      <a:alpha val="43137"/>
                    </a:srgbClr>
                  </a:outerShdw>
                </a:effectLst>
                <a:latin typeface="Calibri" pitchFamily="34" charset="0"/>
              </a:rPr>
              <a:t> </a:t>
            </a:r>
            <a:r>
              <a:rPr lang="en-US" sz="3300" dirty="0" smtClean="0">
                <a:latin typeface="Calibri" pitchFamily="34" charset="0"/>
              </a:rPr>
              <a:t>The playable game can be used for traditional play testing with the designer or her friends, and the formal rule system allows machine play testing (solving for play traces that meet interesting criteria).</a:t>
            </a:r>
            <a:endParaRPr lang="en-US" sz="3300" dirty="0">
              <a:latin typeface="Calibri" pitchFamily="34" charset="0"/>
            </a:endParaRPr>
          </a:p>
        </p:txBody>
      </p:sp>
      <p:sp>
        <p:nvSpPr>
          <p:cNvPr id="263" name="Rectangle 17"/>
          <p:cNvSpPr>
            <a:spLocks noChangeArrowheads="1"/>
          </p:cNvSpPr>
          <p:nvPr/>
        </p:nvSpPr>
        <p:spPr bwMode="auto">
          <a:xfrm>
            <a:off x="533400" y="13258800"/>
            <a:ext cx="13649325" cy="16306800"/>
          </a:xfrm>
          <a:prstGeom prst="rect">
            <a:avLst/>
          </a:prstGeom>
          <a:solidFill>
            <a:srgbClr val="E1F6FF"/>
          </a:solidFill>
          <a:ln w="3175" algn="ctr">
            <a:noFill/>
            <a:miter lim="800000"/>
            <a:headEnd/>
            <a:tailEnd/>
          </a:ln>
        </p:spPr>
        <p:txBody>
          <a:bodyPr lIns="446273" tIns="446273" rIns="446273" bIns="446273"/>
          <a:lstStyle/>
          <a:p>
            <a:pPr algn="just" defTabSz="4284663"/>
            <a:r>
              <a:rPr lang="en-US" sz="4400" b="1" dirty="0" smtClean="0">
                <a:latin typeface="Calibri" pitchFamily="34" charset="0"/>
              </a:rPr>
              <a:t>Game Prototyping</a:t>
            </a:r>
          </a:p>
          <a:p>
            <a:pPr algn="just" defTabSz="4284663"/>
            <a:endParaRPr lang="en-US" sz="3300" b="1" dirty="0" smtClean="0">
              <a:latin typeface="Calibri" pitchFamily="34" charset="0"/>
            </a:endParaRPr>
          </a:p>
          <a:p>
            <a:pPr algn="just" defTabSz="4284663"/>
            <a:r>
              <a:rPr lang="en-US" sz="3300" b="1" dirty="0" smtClean="0">
                <a:latin typeface="Calibri" pitchFamily="34" charset="0"/>
              </a:rPr>
              <a:t>Game prototypes:</a:t>
            </a:r>
            <a:r>
              <a:rPr lang="en-US" sz="3300" dirty="0" smtClean="0">
                <a:latin typeface="Calibri" pitchFamily="34" charset="0"/>
              </a:rPr>
              <a:t> working models of an idea that allow the designer to test its feasibility and make improvements to it</a:t>
            </a:r>
          </a:p>
          <a:p>
            <a:pPr algn="just" defTabSz="4284663"/>
            <a:endParaRPr lang="en-US" sz="1000" dirty="0" smtClean="0">
              <a:latin typeface="Calibri" pitchFamily="34" charset="0"/>
            </a:endParaRPr>
          </a:p>
          <a:p>
            <a:pPr algn="just" defTabSz="4284663"/>
            <a:r>
              <a:rPr lang="en-US" sz="3300" b="1" dirty="0" smtClean="0">
                <a:latin typeface="Calibri" pitchFamily="34" charset="0"/>
              </a:rPr>
              <a:t>Physical prototypes:</a:t>
            </a:r>
            <a:r>
              <a:rPr lang="en-US" sz="3300" dirty="0" smtClean="0">
                <a:latin typeface="Calibri" pitchFamily="34" charset="0"/>
              </a:rPr>
              <a:t> resemble board games; use cards, dice, miniatures, hand-drawn maps, etc.; rules are informal and socially negotiable; very easy to make changes to physical prototypes (even as they are being played)</a:t>
            </a:r>
          </a:p>
          <a:p>
            <a:pPr algn="just" defTabSz="4284663"/>
            <a:endParaRPr lang="en-US" sz="1000" b="1" dirty="0" smtClean="0">
              <a:latin typeface="Calibri" pitchFamily="34" charset="0"/>
            </a:endParaRPr>
          </a:p>
          <a:p>
            <a:pPr algn="just" defTabSz="4284663"/>
            <a:r>
              <a:rPr lang="en-US" sz="3300" b="1" dirty="0" smtClean="0">
                <a:latin typeface="Calibri" pitchFamily="34" charset="0"/>
              </a:rPr>
              <a:t>Computational prototypes:</a:t>
            </a:r>
            <a:r>
              <a:rPr lang="en-US" sz="3300" dirty="0" smtClean="0">
                <a:latin typeface="Calibri" pitchFamily="34" charset="0"/>
              </a:rPr>
              <a:t> primitive versions of real video games; use a computer for enforcing rigid rules and performing automatic book-keeping; big leap from informal physical prototypes; computational prototypes are resistant to sweeping design changes</a:t>
            </a:r>
          </a:p>
          <a:p>
            <a:pPr algn="just" defTabSz="4284663"/>
            <a:endParaRPr lang="en-US" sz="1000" dirty="0" smtClean="0">
              <a:latin typeface="Calibri" pitchFamily="34" charset="0"/>
            </a:endParaRPr>
          </a:p>
          <a:p>
            <a:pPr algn="just" defTabSz="4284663"/>
            <a:r>
              <a:rPr lang="en-US" sz="3300" b="1" dirty="0" smtClean="0">
                <a:latin typeface="Calibri" pitchFamily="34" charset="0"/>
              </a:rPr>
              <a:t>Games sketches in our system: </a:t>
            </a:r>
            <a:r>
              <a:rPr lang="en-US" sz="3300" dirty="0" smtClean="0">
                <a:latin typeface="Calibri" pitchFamily="34" charset="0"/>
              </a:rPr>
              <a:t>target gray area between traditional categories; use rigid rules on computer with automatic book-keeping;</a:t>
            </a:r>
            <a:r>
              <a:rPr lang="en-US" sz="3300" b="1" dirty="0" smtClean="0">
                <a:latin typeface="Calibri" pitchFamily="34" charset="0"/>
              </a:rPr>
              <a:t> </a:t>
            </a:r>
            <a:r>
              <a:rPr lang="en-US" sz="3300" dirty="0" smtClean="0">
                <a:latin typeface="Calibri" pitchFamily="34" charset="0"/>
              </a:rPr>
              <a:t>map to a universal, board-game-like, graphical model; use declarative, elaboration-tolerant rule representation for improved flexibility over traditional game implementation rules</a:t>
            </a:r>
            <a:endParaRPr lang="en-US" sz="4400" b="1" dirty="0" smtClean="0">
              <a:latin typeface="Calibri" pitchFamily="34" charset="0"/>
            </a:endParaRPr>
          </a:p>
          <a:p>
            <a:pPr algn="just" defTabSz="4284663"/>
            <a:endParaRPr lang="en-US" sz="4400" b="1" dirty="0" smtClean="0">
              <a:latin typeface="Calibri" pitchFamily="34" charset="0"/>
            </a:endParaRPr>
          </a:p>
          <a:p>
            <a:pPr algn="just" defTabSz="4284663"/>
            <a:r>
              <a:rPr lang="en-US" sz="4400" b="1" dirty="0" smtClean="0">
                <a:latin typeface="Calibri" pitchFamily="34" charset="0"/>
              </a:rPr>
              <a:t>Playtesting</a:t>
            </a:r>
            <a:endParaRPr lang="en-US" sz="4400" b="1" dirty="0" smtClean="0">
              <a:latin typeface="Calibri" pitchFamily="34" charset="0"/>
            </a:endParaRPr>
          </a:p>
          <a:p>
            <a:pPr algn="just" defTabSz="4284663"/>
            <a:endParaRPr lang="en-US" sz="3300" b="1" dirty="0" smtClean="0">
              <a:latin typeface="Calibri" pitchFamily="34" charset="0"/>
            </a:endParaRPr>
          </a:p>
          <a:p>
            <a:pPr algn="just" defTabSz="4284663"/>
            <a:r>
              <a:rPr lang="en-US" sz="3300" b="1" dirty="0" smtClean="0">
                <a:latin typeface="Calibri" pitchFamily="34" charset="0"/>
              </a:rPr>
              <a:t>Self-testing:</a:t>
            </a:r>
            <a:r>
              <a:rPr lang="en-US" sz="3300" dirty="0" smtClean="0">
                <a:latin typeface="Calibri" pitchFamily="34" charset="0"/>
              </a:rPr>
              <a:t> the designer tries out her own game; good for early stages when rules are still being formalized; quick iteration</a:t>
            </a:r>
          </a:p>
          <a:p>
            <a:pPr algn="just" defTabSz="4284663"/>
            <a:endParaRPr lang="en-US" sz="1000" dirty="0" smtClean="0">
              <a:latin typeface="Calibri" pitchFamily="34" charset="0"/>
            </a:endParaRPr>
          </a:p>
          <a:p>
            <a:pPr algn="just" defTabSz="4284663"/>
            <a:r>
              <a:rPr lang="en-US" sz="3300" b="1" dirty="0" smtClean="0">
                <a:latin typeface="Calibri" pitchFamily="34" charset="0"/>
              </a:rPr>
              <a:t>Testing with friends: </a:t>
            </a:r>
            <a:r>
              <a:rPr lang="en-US" sz="3300" dirty="0" smtClean="0">
                <a:latin typeface="Calibri" pitchFamily="34" charset="0"/>
              </a:rPr>
              <a:t>peers do not have access to the “ideal” in th</a:t>
            </a:r>
            <a:r>
              <a:rPr lang="en-US" sz="3300" dirty="0" smtClean="0">
                <a:latin typeface="Calibri" pitchFamily="34" charset="0"/>
              </a:rPr>
              <a:t>e designer’s head; give subjective feedback drawn from personal experience; may not think the same way as target audience</a:t>
            </a:r>
          </a:p>
          <a:p>
            <a:pPr algn="just" defTabSz="4284663"/>
            <a:endParaRPr lang="en-US" sz="1000" dirty="0" smtClean="0">
              <a:latin typeface="Calibri" pitchFamily="34" charset="0"/>
            </a:endParaRPr>
          </a:p>
          <a:p>
            <a:pPr algn="just" defTabSz="4284663"/>
            <a:r>
              <a:rPr lang="en-US" sz="3300" b="1" dirty="0" smtClean="0">
                <a:latin typeface="Calibri" pitchFamily="34" charset="0"/>
              </a:rPr>
              <a:t>Testing with target audience: </a:t>
            </a:r>
            <a:r>
              <a:rPr lang="en-US" sz="3300" dirty="0" smtClean="0">
                <a:latin typeface="Calibri" pitchFamily="34" charset="0"/>
              </a:rPr>
              <a:t>most accurate evaluation of a game; expensive and time consuming; highly sensitive to feel and polish (not applicable to early stage of development)</a:t>
            </a:r>
            <a:endParaRPr lang="en-US" sz="3300" b="1" dirty="0">
              <a:latin typeface="Calibri" pitchFamily="34" charset="0"/>
            </a:endParaRPr>
          </a:p>
        </p:txBody>
      </p:sp>
      <p:sp>
        <p:nvSpPr>
          <p:cNvPr id="264" name="Rectangle 18"/>
          <p:cNvSpPr>
            <a:spLocks noChangeArrowheads="1"/>
          </p:cNvSpPr>
          <p:nvPr/>
        </p:nvSpPr>
        <p:spPr bwMode="auto">
          <a:xfrm>
            <a:off x="28727400" y="21183600"/>
            <a:ext cx="13652500" cy="8364538"/>
          </a:xfrm>
          <a:prstGeom prst="rect">
            <a:avLst/>
          </a:prstGeom>
          <a:solidFill>
            <a:srgbClr val="EDFFB9"/>
          </a:solidFill>
          <a:ln w="3175" algn="ctr">
            <a:noFill/>
            <a:miter lim="800000"/>
            <a:headEnd/>
            <a:tailEnd/>
          </a:ln>
        </p:spPr>
        <p:txBody>
          <a:bodyPr lIns="457200" tIns="457200" rIns="685800" bIns="457200"/>
          <a:lstStyle/>
          <a:p>
            <a:pPr algn="just" defTabSz="4284663"/>
            <a:r>
              <a:rPr lang="en-US" sz="4400" b="1" dirty="0" smtClean="0">
                <a:latin typeface="Calibri" pitchFamily="34" charset="0"/>
              </a:rPr>
              <a:t>Evaluation (getting </a:t>
            </a:r>
            <a:r>
              <a:rPr lang="en-US" sz="4400" b="1" i="1" dirty="0" smtClean="0">
                <a:latin typeface="Calibri" pitchFamily="34" charset="0"/>
              </a:rPr>
              <a:t>backtalk </a:t>
            </a:r>
            <a:r>
              <a:rPr lang="en-US" sz="4400" b="1" dirty="0" smtClean="0">
                <a:latin typeface="Calibri" pitchFamily="34" charset="0"/>
              </a:rPr>
              <a:t>from </a:t>
            </a:r>
            <a:r>
              <a:rPr lang="en-US" sz="4400" b="1" dirty="0" err="1" smtClean="0">
                <a:latin typeface="Calibri" pitchFamily="34" charset="0"/>
              </a:rPr>
              <a:t>DrillBot</a:t>
            </a:r>
            <a:r>
              <a:rPr lang="en-US" sz="4400" b="1" dirty="0" smtClean="0">
                <a:latin typeface="Calibri" pitchFamily="34" charset="0"/>
              </a:rPr>
              <a:t> 6000)</a:t>
            </a:r>
            <a:endParaRPr lang="en-US" sz="3300" b="1" dirty="0">
              <a:latin typeface="Calibri" pitchFamily="34" charset="0"/>
            </a:endParaRPr>
          </a:p>
          <a:p>
            <a:pPr algn="just" defTabSz="4284663"/>
            <a:r>
              <a:rPr lang="en-US" sz="2800" b="1" dirty="0" smtClean="0">
                <a:latin typeface="Calibri" pitchFamily="34" charset="0"/>
              </a:rPr>
              <a:t>Designer </a:t>
            </a:r>
            <a:r>
              <a:rPr lang="en-US" sz="2800" b="1" dirty="0" smtClean="0">
                <a:latin typeface="Calibri" pitchFamily="34" charset="0"/>
              </a:rPr>
              <a:t>Effort</a:t>
            </a:r>
            <a:endParaRPr lang="en-US" sz="2800" b="1" dirty="0" smtClean="0">
              <a:latin typeface="Calibri" pitchFamily="34" charset="0"/>
            </a:endParaRPr>
          </a:p>
          <a:p>
            <a:pPr algn="just" defTabSz="4284663">
              <a:buFontTx/>
              <a:buChar char="•"/>
            </a:pPr>
            <a:r>
              <a:rPr lang="en-US" sz="2800" dirty="0" smtClean="0">
                <a:latin typeface="Calibri" pitchFamily="34" charset="0"/>
              </a:rPr>
              <a:t> </a:t>
            </a:r>
            <a:r>
              <a:rPr lang="en-US" sz="2800" dirty="0" smtClean="0">
                <a:effectLst>
                  <a:outerShdw blurRad="38100" dist="38100" dir="2700000" algn="tl">
                    <a:srgbClr val="000000">
                      <a:alpha val="43137"/>
                    </a:srgbClr>
                  </a:outerShdw>
                </a:effectLst>
                <a:latin typeface="Calibri" pitchFamily="34" charset="0"/>
              </a:rPr>
              <a:t>75 </a:t>
            </a:r>
            <a:r>
              <a:rPr lang="en-US" sz="2800" dirty="0" smtClean="0">
                <a:effectLst>
                  <a:outerShdw blurRad="38100" dist="38100" dir="2700000" algn="tl">
                    <a:srgbClr val="000000">
                      <a:alpha val="43137"/>
                    </a:srgbClr>
                  </a:outerShdw>
                </a:effectLst>
                <a:latin typeface="Calibri" pitchFamily="34" charset="0"/>
              </a:rPr>
              <a:t>minutes </a:t>
            </a:r>
            <a:r>
              <a:rPr lang="en-US" sz="2800" dirty="0" smtClean="0">
                <a:latin typeface="Calibri" pitchFamily="34" charset="0"/>
              </a:rPr>
              <a:t>for </a:t>
            </a:r>
            <a:r>
              <a:rPr lang="en-US" sz="2800" dirty="0" smtClean="0">
                <a:latin typeface="Calibri" pitchFamily="34" charset="0"/>
              </a:rPr>
              <a:t>conception, whiteboard playtesting, and initial development</a:t>
            </a:r>
          </a:p>
          <a:p>
            <a:pPr algn="just" defTabSz="4284663">
              <a:buFontTx/>
              <a:buChar char="•"/>
            </a:pPr>
            <a:r>
              <a:rPr lang="en-US" sz="2800" dirty="0" smtClean="0">
                <a:effectLst>
                  <a:outerShdw blurRad="38100" dist="38100" dir="2700000" algn="tl">
                    <a:srgbClr val="000000">
                      <a:alpha val="43137"/>
                    </a:srgbClr>
                  </a:outerShdw>
                </a:effectLst>
                <a:latin typeface="Calibri" pitchFamily="34" charset="0"/>
              </a:rPr>
              <a:t> </a:t>
            </a:r>
            <a:r>
              <a:rPr lang="en-US" sz="2800" dirty="0" smtClean="0">
                <a:effectLst>
                  <a:outerShdw blurRad="38100" dist="38100" dir="2700000" algn="tl">
                    <a:srgbClr val="000000">
                      <a:alpha val="43137"/>
                    </a:srgbClr>
                  </a:outerShdw>
                </a:effectLst>
                <a:latin typeface="Calibri" pitchFamily="34" charset="0"/>
              </a:rPr>
              <a:t>260 </a:t>
            </a:r>
            <a:r>
              <a:rPr lang="en-US" sz="2800" dirty="0" smtClean="0">
                <a:effectLst>
                  <a:outerShdw blurRad="38100" dist="38100" dir="2700000" algn="tl">
                    <a:srgbClr val="000000">
                      <a:alpha val="43137"/>
                    </a:srgbClr>
                  </a:outerShdw>
                </a:effectLst>
                <a:latin typeface="Calibri" pitchFamily="34" charset="0"/>
              </a:rPr>
              <a:t>lines </a:t>
            </a:r>
            <a:r>
              <a:rPr lang="en-US" sz="2800" dirty="0" smtClean="0">
                <a:latin typeface="Calibri" pitchFamily="34" charset="0"/>
              </a:rPr>
              <a:t>of </a:t>
            </a:r>
            <a:r>
              <a:rPr lang="en-US" sz="2800" dirty="0" smtClean="0">
                <a:latin typeface="Calibri" pitchFamily="34" charset="0"/>
              </a:rPr>
              <a:t>final code </a:t>
            </a:r>
            <a:r>
              <a:rPr lang="en-US" sz="2800" dirty="0" smtClean="0">
                <a:latin typeface="Calibri" pitchFamily="34" charset="0"/>
              </a:rPr>
              <a:t>in sketch language (180 for mechanics, 80 for UI bindings</a:t>
            </a:r>
            <a:r>
              <a:rPr lang="en-US" sz="2800" dirty="0" smtClean="0">
                <a:latin typeface="Calibri" pitchFamily="34" charset="0"/>
              </a:rPr>
              <a:t>)</a:t>
            </a:r>
          </a:p>
          <a:p>
            <a:pPr algn="just" defTabSz="4284663"/>
            <a:endParaRPr lang="en-US" sz="1000" dirty="0" smtClean="0">
              <a:latin typeface="Calibri" pitchFamily="34" charset="0"/>
            </a:endParaRPr>
          </a:p>
          <a:p>
            <a:pPr algn="just" defTabSz="4284663"/>
            <a:r>
              <a:rPr lang="en-US" sz="2800" b="1" dirty="0" smtClean="0">
                <a:latin typeface="Calibri" pitchFamily="34" charset="0"/>
              </a:rPr>
              <a:t>Human Play </a:t>
            </a:r>
            <a:r>
              <a:rPr lang="en-US" sz="2800" b="1" dirty="0" smtClean="0">
                <a:latin typeface="Calibri" pitchFamily="34" charset="0"/>
              </a:rPr>
              <a:t>Testing</a:t>
            </a:r>
            <a:endParaRPr lang="en-US" sz="2800" b="1" dirty="0" smtClean="0">
              <a:latin typeface="Calibri" pitchFamily="34" charset="0"/>
            </a:endParaRPr>
          </a:p>
          <a:p>
            <a:pPr algn="just" defTabSz="4284663">
              <a:buFontTx/>
              <a:buChar char="•"/>
            </a:pPr>
            <a:r>
              <a:rPr lang="en-US" sz="2800" dirty="0" smtClean="0">
                <a:latin typeface="Calibri" pitchFamily="34" charset="0"/>
              </a:rPr>
              <a:t> Game was fun for designers and three peers (learned that idea was promising)</a:t>
            </a:r>
          </a:p>
          <a:p>
            <a:pPr algn="just" defTabSz="4284663">
              <a:buFontTx/>
              <a:buChar char="•"/>
            </a:pPr>
            <a:r>
              <a:rPr lang="en-US" sz="2800" dirty="0" smtClean="0">
                <a:latin typeface="Calibri" pitchFamily="34" charset="0"/>
              </a:rPr>
              <a:t> One tester felt rushed by timer, easy </a:t>
            </a:r>
            <a:r>
              <a:rPr lang="en-US" sz="2800" dirty="0" smtClean="0">
                <a:latin typeface="Calibri" pitchFamily="34" charset="0"/>
              </a:rPr>
              <a:t>disable action mechanic to </a:t>
            </a:r>
            <a:r>
              <a:rPr lang="en-US" sz="2800" dirty="0" smtClean="0">
                <a:latin typeface="Calibri" pitchFamily="34" charset="0"/>
              </a:rPr>
              <a:t>get feedback on </a:t>
            </a:r>
            <a:r>
              <a:rPr lang="en-US" sz="2800" dirty="0" smtClean="0">
                <a:latin typeface="Calibri" pitchFamily="34" charset="0"/>
              </a:rPr>
              <a:t>other properties of the game</a:t>
            </a:r>
            <a:endParaRPr lang="en-US" sz="2800" dirty="0" smtClean="0">
              <a:latin typeface="Calibri" pitchFamily="34" charset="0"/>
            </a:endParaRPr>
          </a:p>
          <a:p>
            <a:pPr algn="just" defTabSz="4284663">
              <a:buFontTx/>
              <a:buChar char="•"/>
            </a:pPr>
            <a:r>
              <a:rPr lang="en-US" sz="2800" dirty="0" smtClean="0">
                <a:latin typeface="Calibri" pitchFamily="34" charset="0"/>
              </a:rPr>
              <a:t> </a:t>
            </a:r>
            <a:r>
              <a:rPr lang="en-US" sz="2800" dirty="0" smtClean="0">
                <a:latin typeface="Calibri" pitchFamily="34" charset="0"/>
              </a:rPr>
              <a:t>Players focused </a:t>
            </a:r>
            <a:r>
              <a:rPr lang="en-US" sz="2800" dirty="0" smtClean="0">
                <a:latin typeface="Calibri" pitchFamily="34" charset="0"/>
              </a:rPr>
              <a:t>on </a:t>
            </a:r>
            <a:r>
              <a:rPr lang="en-US" sz="2800" dirty="0" smtClean="0">
                <a:latin typeface="Calibri" pitchFamily="34" charset="0"/>
              </a:rPr>
              <a:t>timed-action </a:t>
            </a:r>
            <a:r>
              <a:rPr lang="en-US" sz="2800" dirty="0" smtClean="0">
                <a:latin typeface="Calibri" pitchFamily="34" charset="0"/>
              </a:rPr>
              <a:t>aspect </a:t>
            </a:r>
            <a:r>
              <a:rPr lang="en-US" sz="2800" dirty="0" smtClean="0">
                <a:latin typeface="Calibri" pitchFamily="34" charset="0"/>
              </a:rPr>
              <a:t>vs. puzzle/strategy</a:t>
            </a:r>
          </a:p>
          <a:p>
            <a:pPr algn="just" defTabSz="4284663"/>
            <a:endParaRPr lang="en-US" sz="1000" dirty="0" smtClean="0">
              <a:latin typeface="Calibri" pitchFamily="34" charset="0"/>
            </a:endParaRPr>
          </a:p>
          <a:p>
            <a:pPr algn="just" defTabSz="4284663"/>
            <a:r>
              <a:rPr lang="en-US" sz="2800" b="1" dirty="0" smtClean="0">
                <a:latin typeface="Calibri" pitchFamily="34" charset="0"/>
              </a:rPr>
              <a:t>Machine Play </a:t>
            </a:r>
            <a:r>
              <a:rPr lang="en-US" sz="2800" b="1" dirty="0" smtClean="0">
                <a:latin typeface="Calibri" pitchFamily="34" charset="0"/>
              </a:rPr>
              <a:t>Testing</a:t>
            </a:r>
            <a:endParaRPr lang="en-US" sz="2800" b="1" dirty="0" smtClean="0">
              <a:latin typeface="Calibri" pitchFamily="34" charset="0"/>
            </a:endParaRPr>
          </a:p>
          <a:p>
            <a:pPr algn="just" defTabSz="4284663">
              <a:buFontTx/>
              <a:buChar char="•"/>
            </a:pPr>
            <a:r>
              <a:rPr lang="en-US" sz="2800" dirty="0" smtClean="0">
                <a:latin typeface="Calibri" pitchFamily="34" charset="0"/>
              </a:rPr>
              <a:t> Original game mechanics allowed undesirable behavior that was masked by particular UI design choices (caught a future bug at design time)</a:t>
            </a:r>
          </a:p>
          <a:p>
            <a:pPr algn="just" defTabSz="4284663">
              <a:buFontTx/>
              <a:buChar char="•"/>
            </a:pPr>
            <a:r>
              <a:rPr lang="en-US" sz="2800" dirty="0" smtClean="0">
                <a:latin typeface="Calibri" pitchFamily="34" charset="0"/>
              </a:rPr>
              <a:t> Search for speed-runs revealed that human players were very cautious with energy reserves (but more serious players may find this unnecessary)</a:t>
            </a:r>
          </a:p>
          <a:p>
            <a:pPr algn="just" defTabSz="4284663">
              <a:buFontTx/>
              <a:buChar char="•"/>
            </a:pPr>
            <a:r>
              <a:rPr lang="en-US" sz="2800" dirty="0" smtClean="0">
                <a:latin typeface="Calibri" pitchFamily="34" charset="0"/>
              </a:rPr>
              <a:t> Adding a link from top to bottom of the level did not affect the ideal player much (level design could be preliminarily validated without additional human testing)</a:t>
            </a:r>
            <a:endParaRPr lang="en-US" sz="2800" dirty="0">
              <a:latin typeface="Calibri" pitchFamily="34" charset="0"/>
            </a:endParaRPr>
          </a:p>
        </p:txBody>
      </p:sp>
      <p:sp>
        <p:nvSpPr>
          <p:cNvPr id="267" name="Rectangle 17"/>
          <p:cNvSpPr>
            <a:spLocks noChangeArrowheads="1"/>
          </p:cNvSpPr>
          <p:nvPr/>
        </p:nvSpPr>
        <p:spPr bwMode="auto">
          <a:xfrm>
            <a:off x="14630400" y="20040600"/>
            <a:ext cx="13649325" cy="9548813"/>
          </a:xfrm>
          <a:prstGeom prst="rect">
            <a:avLst/>
          </a:prstGeom>
          <a:solidFill>
            <a:srgbClr val="ECECEC"/>
          </a:solidFill>
          <a:ln w="3175" algn="ctr">
            <a:noFill/>
            <a:miter lim="800000"/>
            <a:headEnd/>
            <a:tailEnd/>
          </a:ln>
        </p:spPr>
        <p:txBody>
          <a:bodyPr lIns="446273" tIns="446273" rIns="446273" bIns="446273"/>
          <a:lstStyle/>
          <a:p>
            <a:pPr algn="l" defTabSz="4284663"/>
            <a:r>
              <a:rPr lang="en-US" sz="4400" b="1" dirty="0" smtClean="0">
                <a:latin typeface="Calibri" pitchFamily="34" charset="0"/>
              </a:rPr>
              <a:t>Example Game</a:t>
            </a:r>
            <a:endParaRPr lang="en-US" sz="4400" b="1" dirty="0">
              <a:latin typeface="Calibri" pitchFamily="34" charset="0"/>
            </a:endParaRPr>
          </a:p>
          <a:p>
            <a:pPr algn="l" defTabSz="4284663"/>
            <a:endParaRPr lang="en-US" sz="1600" b="1" dirty="0">
              <a:latin typeface="Calibri" pitchFamily="34" charset="0"/>
            </a:endParaRPr>
          </a:p>
        </p:txBody>
      </p:sp>
      <p:sp>
        <p:nvSpPr>
          <p:cNvPr id="286" name="Rectangle 13"/>
          <p:cNvSpPr>
            <a:spLocks noChangeArrowheads="1"/>
          </p:cNvSpPr>
          <p:nvPr/>
        </p:nvSpPr>
        <p:spPr bwMode="auto">
          <a:xfrm>
            <a:off x="28727400" y="6019800"/>
            <a:ext cx="13639800" cy="14782800"/>
          </a:xfrm>
          <a:prstGeom prst="rect">
            <a:avLst/>
          </a:prstGeom>
          <a:solidFill>
            <a:srgbClr val="E1F6FF"/>
          </a:solidFill>
          <a:ln w="3175" algn="ctr">
            <a:noFill/>
            <a:miter lim="800000"/>
            <a:headEnd/>
            <a:tailEnd/>
          </a:ln>
        </p:spPr>
        <p:txBody>
          <a:bodyPr lIns="457200" tIns="457200" rIns="457200" bIns="457200"/>
          <a:lstStyle/>
          <a:p>
            <a:pPr algn="r" defTabSz="4284663"/>
            <a:r>
              <a:rPr lang="en-US" sz="4400" b="1" dirty="0" smtClean="0">
                <a:latin typeface="Calibri" pitchFamily="34" charset="0"/>
              </a:rPr>
              <a:t>Sketch Language</a:t>
            </a:r>
            <a:endParaRPr lang="en-US" sz="4400" b="1" dirty="0">
              <a:latin typeface="Calibri" pitchFamily="34" charset="0"/>
            </a:endParaRPr>
          </a:p>
          <a:p>
            <a:pPr algn="l" defTabSz="4284663"/>
            <a:endParaRPr lang="en-US" sz="3300" b="1" dirty="0">
              <a:latin typeface="Calibri" pitchFamily="34" charset="0"/>
            </a:endParaRPr>
          </a:p>
          <a:p>
            <a:pPr algn="l" defTabSz="4284663"/>
            <a:endParaRPr lang="en-US" sz="3300" dirty="0">
              <a:latin typeface="Calibri" pitchFamily="34" charset="0"/>
            </a:endParaRPr>
          </a:p>
          <a:p>
            <a:pPr algn="l" defTabSz="4284663">
              <a:buFontTx/>
              <a:buChar char="•"/>
            </a:pPr>
            <a:endParaRPr lang="en-US" sz="3300" dirty="0">
              <a:latin typeface="Calibri" pitchFamily="34" charset="0"/>
            </a:endParaRPr>
          </a:p>
        </p:txBody>
      </p:sp>
      <p:sp>
        <p:nvSpPr>
          <p:cNvPr id="118" name="Rectangle 17"/>
          <p:cNvSpPr>
            <a:spLocks noChangeArrowheads="1"/>
          </p:cNvSpPr>
          <p:nvPr/>
        </p:nvSpPr>
        <p:spPr bwMode="auto">
          <a:xfrm>
            <a:off x="14630400" y="6019800"/>
            <a:ext cx="13649325" cy="13563600"/>
          </a:xfrm>
          <a:prstGeom prst="rect">
            <a:avLst/>
          </a:prstGeom>
          <a:solidFill>
            <a:srgbClr val="ECECEC"/>
          </a:solidFill>
          <a:ln w="3175" algn="ctr">
            <a:noFill/>
            <a:miter lim="800000"/>
            <a:headEnd/>
            <a:tailEnd/>
          </a:ln>
        </p:spPr>
        <p:txBody>
          <a:bodyPr lIns="446273" tIns="446273" rIns="446273" bIns="446273"/>
          <a:lstStyle/>
          <a:p>
            <a:pPr algn="l" defTabSz="4284663"/>
            <a:r>
              <a:rPr lang="en-US" sz="4400" b="1" dirty="0" smtClean="0">
                <a:latin typeface="Calibri" pitchFamily="34" charset="0"/>
              </a:rPr>
              <a:t>System Architecture</a:t>
            </a:r>
            <a:endParaRPr lang="en-US" sz="4400" b="1" dirty="0">
              <a:latin typeface="Calibri" pitchFamily="34" charset="0"/>
            </a:endParaRPr>
          </a:p>
          <a:p>
            <a:pPr algn="l" defTabSz="4284663"/>
            <a:endParaRPr lang="en-US" sz="1600" b="1" dirty="0">
              <a:latin typeface="Calibri" pitchFamily="34" charset="0"/>
            </a:endParaRPr>
          </a:p>
        </p:txBody>
      </p:sp>
      <p:grpSp>
        <p:nvGrpSpPr>
          <p:cNvPr id="120" name="Group 201"/>
          <p:cNvGrpSpPr>
            <a:grpSpLocks/>
          </p:cNvGrpSpPr>
          <p:nvPr/>
        </p:nvGrpSpPr>
        <p:grpSpPr bwMode="auto">
          <a:xfrm>
            <a:off x="36880800" y="7620000"/>
            <a:ext cx="5105400" cy="13292394"/>
            <a:chOff x="23376" y="3976"/>
            <a:chExt cx="2928" cy="6970"/>
          </a:xfrm>
        </p:grpSpPr>
        <p:sp>
          <p:nvSpPr>
            <p:cNvPr id="121" name="Text Box 131"/>
            <p:cNvSpPr txBox="1">
              <a:spLocks noChangeArrowheads="1"/>
            </p:cNvSpPr>
            <p:nvPr/>
          </p:nvSpPr>
          <p:spPr bwMode="auto">
            <a:xfrm>
              <a:off x="23376" y="3976"/>
              <a:ext cx="2928" cy="3163"/>
            </a:xfrm>
            <a:prstGeom prst="rect">
              <a:avLst/>
            </a:prstGeom>
            <a:solidFill>
              <a:schemeClr val="bg1"/>
            </a:solidFill>
            <a:ln w="9525" algn="ctr">
              <a:solidFill>
                <a:schemeClr val="tx1"/>
              </a:solidFill>
              <a:miter lim="800000"/>
              <a:headEnd/>
              <a:tailEnd/>
            </a:ln>
            <a:effectLst/>
          </p:spPr>
          <p:txBody>
            <a:bodyPr wrap="square">
              <a:spAutoFit/>
            </a:bodyPr>
            <a:lstStyle/>
            <a:p>
              <a:pPr algn="l" defTabSz="4284663"/>
              <a:r>
                <a:rPr lang="en-US" sz="2400" b="1" dirty="0">
                  <a:solidFill>
                    <a:schemeClr val="folHlink"/>
                  </a:solidFill>
                  <a:latin typeface="Consolas" pitchFamily="49" charset="0"/>
                </a:rPr>
                <a:t>%-- Answer: 6</a:t>
              </a:r>
            </a:p>
            <a:p>
              <a:pPr algn="l" defTabSz="4284663"/>
              <a:r>
                <a:rPr lang="en-US" sz="2400" b="1" dirty="0">
                  <a:solidFill>
                    <a:schemeClr val="bg2"/>
                  </a:solidFill>
                  <a:latin typeface="Consolas" pitchFamily="49" charset="0"/>
                </a:rPr>
                <a:t>happens(</a:t>
              </a:r>
              <a:r>
                <a:rPr lang="en-US" sz="2400" b="1" dirty="0">
                  <a:latin typeface="Consolas" pitchFamily="49" charset="0"/>
                </a:rPr>
                <a:t>mine(</a:t>
              </a:r>
              <a:r>
                <a:rPr lang="en-US" sz="2400" b="1" dirty="0">
                  <a:solidFill>
                    <a:srgbClr val="3399FF"/>
                  </a:solidFill>
                  <a:latin typeface="Consolas" pitchFamily="49" charset="0"/>
                </a:rPr>
                <a:t>a1</a:t>
              </a:r>
              <a:r>
                <a:rPr lang="en-US" sz="2400" b="1" dirty="0">
                  <a:latin typeface="Consolas" pitchFamily="49" charset="0"/>
                </a:rPr>
                <a:t>)</a:t>
              </a:r>
              <a:r>
                <a:rPr lang="en-US" sz="2400" b="1" dirty="0">
                  <a:solidFill>
                    <a:schemeClr val="bg2"/>
                  </a:solidFill>
                  <a:latin typeface="Consolas" pitchFamily="49" charset="0"/>
                </a:rPr>
                <a:t>,</a:t>
              </a:r>
              <a:r>
                <a:rPr lang="en-US" sz="2400" b="1" dirty="0">
                  <a:latin typeface="Consolas" pitchFamily="49" charset="0"/>
                </a:rPr>
                <a:t>0</a:t>
              </a:r>
              <a:r>
                <a:rPr lang="en-US" sz="2400" b="1" dirty="0">
                  <a:solidFill>
                    <a:schemeClr val="bg2"/>
                  </a:solidFill>
                  <a:latin typeface="Consolas" pitchFamily="49" charset="0"/>
                </a:rPr>
                <a:t>).</a:t>
              </a:r>
            </a:p>
            <a:p>
              <a:pPr algn="l" defTabSz="4284663"/>
              <a:r>
                <a:rPr lang="en-US" sz="2400" b="1" dirty="0">
                  <a:solidFill>
                    <a:schemeClr val="bg2"/>
                  </a:solidFill>
                  <a:latin typeface="Consolas" pitchFamily="49" charset="0"/>
                </a:rPr>
                <a:t>happens(</a:t>
              </a:r>
              <a:r>
                <a:rPr lang="en-US" sz="2400" b="1" dirty="0">
                  <a:latin typeface="Consolas" pitchFamily="49" charset="0"/>
                </a:rPr>
                <a:t>drain</a:t>
              </a:r>
              <a:r>
                <a:rPr lang="en-US" sz="2400" b="1" dirty="0">
                  <a:solidFill>
                    <a:schemeClr val="bg2"/>
                  </a:solidFill>
                  <a:latin typeface="Consolas" pitchFamily="49" charset="0"/>
                </a:rPr>
                <a:t>,</a:t>
              </a:r>
              <a:r>
                <a:rPr lang="en-US" sz="2400" b="1" dirty="0">
                  <a:latin typeface="Consolas" pitchFamily="49" charset="0"/>
                </a:rPr>
                <a:t>1</a:t>
              </a:r>
              <a:r>
                <a:rPr lang="en-US" sz="2400" b="1" dirty="0">
                  <a:solidFill>
                    <a:schemeClr val="bg2"/>
                  </a:solidFill>
                  <a:latin typeface="Consolas" pitchFamily="49" charset="0"/>
                </a:rPr>
                <a:t>).</a:t>
              </a:r>
            </a:p>
            <a:p>
              <a:pPr algn="l" defTabSz="4284663"/>
              <a:r>
                <a:rPr lang="en-US" sz="2400" b="1" dirty="0">
                  <a:solidFill>
                    <a:schemeClr val="bg2"/>
                  </a:solidFill>
                  <a:latin typeface="Consolas" pitchFamily="49" charset="0"/>
                </a:rPr>
                <a:t>happens(</a:t>
              </a:r>
              <a:r>
                <a:rPr lang="en-US" sz="2400" b="1" dirty="0">
                  <a:latin typeface="Consolas" pitchFamily="49" charset="0"/>
                </a:rPr>
                <a:t>drain</a:t>
              </a:r>
              <a:r>
                <a:rPr lang="en-US" sz="2400" b="1" dirty="0">
                  <a:solidFill>
                    <a:schemeClr val="bg2"/>
                  </a:solidFill>
                  <a:latin typeface="Consolas" pitchFamily="49" charset="0"/>
                </a:rPr>
                <a:t>,</a:t>
              </a:r>
              <a:r>
                <a:rPr lang="en-US" sz="2400" b="1" dirty="0">
                  <a:latin typeface="Consolas" pitchFamily="49" charset="0"/>
                </a:rPr>
                <a:t>2</a:t>
              </a:r>
              <a:r>
                <a:rPr lang="en-US" sz="2400" b="1" dirty="0">
                  <a:solidFill>
                    <a:schemeClr val="bg2"/>
                  </a:solidFill>
                  <a:latin typeface="Consolas" pitchFamily="49" charset="0"/>
                </a:rPr>
                <a:t>).</a:t>
              </a:r>
            </a:p>
            <a:p>
              <a:pPr algn="l" defTabSz="4284663"/>
              <a:r>
                <a:rPr lang="en-US" sz="2400" b="1" dirty="0">
                  <a:solidFill>
                    <a:schemeClr val="bg2"/>
                  </a:solidFill>
                  <a:latin typeface="Consolas" pitchFamily="49" charset="0"/>
                </a:rPr>
                <a:t>happens(</a:t>
              </a:r>
              <a:r>
                <a:rPr lang="en-US" sz="2400" b="1" dirty="0">
                  <a:latin typeface="Consolas" pitchFamily="49" charset="0"/>
                </a:rPr>
                <a:t>trade</a:t>
              </a:r>
              <a:r>
                <a:rPr lang="en-US" sz="2400" b="1" dirty="0">
                  <a:solidFill>
                    <a:schemeClr val="bg2"/>
                  </a:solidFill>
                  <a:latin typeface="Consolas" pitchFamily="49" charset="0"/>
                </a:rPr>
                <a:t>,</a:t>
              </a:r>
              <a:r>
                <a:rPr lang="en-US" sz="2400" b="1" dirty="0">
                  <a:latin typeface="Consolas" pitchFamily="49" charset="0"/>
                </a:rPr>
                <a:t>3</a:t>
              </a:r>
              <a:r>
                <a:rPr lang="en-US" sz="2400" b="1" dirty="0">
                  <a:solidFill>
                    <a:schemeClr val="bg2"/>
                  </a:solidFill>
                  <a:latin typeface="Consolas" pitchFamily="49" charset="0"/>
                </a:rPr>
                <a:t>).</a:t>
              </a:r>
            </a:p>
            <a:p>
              <a:pPr algn="l" defTabSz="4284663"/>
              <a:r>
                <a:rPr lang="en-US" sz="2400" b="1" dirty="0">
                  <a:solidFill>
                    <a:schemeClr val="bg2"/>
                  </a:solidFill>
                  <a:latin typeface="Consolas" pitchFamily="49" charset="0"/>
                </a:rPr>
                <a:t>happens(</a:t>
              </a:r>
              <a:r>
                <a:rPr lang="en-US" sz="2400" b="1" dirty="0">
                  <a:latin typeface="Consolas" pitchFamily="49" charset="0"/>
                </a:rPr>
                <a:t>mine(</a:t>
              </a:r>
              <a:r>
                <a:rPr lang="en-US" sz="2400" b="1" dirty="0">
                  <a:solidFill>
                    <a:srgbClr val="3399FF"/>
                  </a:solidFill>
                  <a:latin typeface="Consolas" pitchFamily="49" charset="0"/>
                </a:rPr>
                <a:t>a2</a:t>
              </a:r>
              <a:r>
                <a:rPr lang="en-US" sz="2400" b="1" dirty="0">
                  <a:latin typeface="Consolas" pitchFamily="49" charset="0"/>
                </a:rPr>
                <a:t>)</a:t>
              </a:r>
              <a:r>
                <a:rPr lang="en-US" sz="2400" b="1" dirty="0">
                  <a:solidFill>
                    <a:schemeClr val="bg2"/>
                  </a:solidFill>
                  <a:latin typeface="Consolas" pitchFamily="49" charset="0"/>
                </a:rPr>
                <a:t>,</a:t>
              </a:r>
              <a:r>
                <a:rPr lang="en-US" sz="2400" b="1" dirty="0">
                  <a:latin typeface="Consolas" pitchFamily="49" charset="0"/>
                </a:rPr>
                <a:t>4</a:t>
              </a:r>
              <a:r>
                <a:rPr lang="en-US" sz="2400" b="1" dirty="0">
                  <a:solidFill>
                    <a:schemeClr val="bg2"/>
                  </a:solidFill>
                  <a:latin typeface="Consolas" pitchFamily="49" charset="0"/>
                </a:rPr>
                <a:t>).</a:t>
              </a:r>
            </a:p>
            <a:p>
              <a:pPr algn="l" defTabSz="4284663"/>
              <a:r>
                <a:rPr lang="en-US" sz="2400" b="1" dirty="0">
                  <a:solidFill>
                    <a:schemeClr val="bg2"/>
                  </a:solidFill>
                  <a:latin typeface="Consolas" pitchFamily="49" charset="0"/>
                </a:rPr>
                <a:t>happens(</a:t>
              </a:r>
              <a:r>
                <a:rPr lang="en-US" sz="2400" b="1" dirty="0">
                  <a:latin typeface="Consolas" pitchFamily="49" charset="0"/>
                </a:rPr>
                <a:t>mine(</a:t>
              </a:r>
              <a:r>
                <a:rPr lang="en-US" sz="2400" b="1" dirty="0">
                  <a:solidFill>
                    <a:srgbClr val="3399FF"/>
                  </a:solidFill>
                  <a:latin typeface="Consolas" pitchFamily="49" charset="0"/>
                </a:rPr>
                <a:t>a0</a:t>
              </a:r>
              <a:r>
                <a:rPr lang="en-US" sz="2400" b="1" dirty="0">
                  <a:latin typeface="Consolas" pitchFamily="49" charset="0"/>
                </a:rPr>
                <a:t>)</a:t>
              </a:r>
              <a:r>
                <a:rPr lang="en-US" sz="2400" b="1" dirty="0">
                  <a:solidFill>
                    <a:schemeClr val="bg2"/>
                  </a:solidFill>
                  <a:latin typeface="Consolas" pitchFamily="49" charset="0"/>
                </a:rPr>
                <a:t>,</a:t>
              </a:r>
              <a:r>
                <a:rPr lang="en-US" sz="2400" b="1" dirty="0">
                  <a:latin typeface="Consolas" pitchFamily="49" charset="0"/>
                </a:rPr>
                <a:t>5</a:t>
              </a:r>
              <a:r>
                <a:rPr lang="en-US" sz="2400" b="1" dirty="0">
                  <a:solidFill>
                    <a:schemeClr val="bg2"/>
                  </a:solidFill>
                  <a:latin typeface="Consolas" pitchFamily="49" charset="0"/>
                </a:rPr>
                <a:t>).</a:t>
              </a:r>
            </a:p>
            <a:p>
              <a:pPr algn="l" defTabSz="4284663"/>
              <a:r>
                <a:rPr lang="en-US" sz="2400" b="1" dirty="0">
                  <a:solidFill>
                    <a:schemeClr val="bg2"/>
                  </a:solidFill>
                  <a:latin typeface="Consolas" pitchFamily="49" charset="0"/>
                </a:rPr>
                <a:t>happens(</a:t>
              </a:r>
              <a:r>
                <a:rPr lang="en-US" sz="2400" b="1" dirty="0" err="1">
                  <a:latin typeface="Consolas" pitchFamily="49" charset="0"/>
                </a:rPr>
                <a:t>down_to</a:t>
              </a:r>
              <a:r>
                <a:rPr lang="en-US" sz="2400" b="1" dirty="0">
                  <a:latin typeface="Consolas" pitchFamily="49" charset="0"/>
                </a:rPr>
                <a:t>(</a:t>
              </a:r>
              <a:r>
                <a:rPr lang="en-US" sz="2400" b="1" dirty="0">
                  <a:solidFill>
                    <a:srgbClr val="3399FF"/>
                  </a:solidFill>
                  <a:latin typeface="Consolas" pitchFamily="49" charset="0"/>
                </a:rPr>
                <a:t>a</a:t>
              </a:r>
              <a:r>
                <a:rPr lang="en-US" sz="2400" b="1" dirty="0">
                  <a:latin typeface="Consolas" pitchFamily="49" charset="0"/>
                </a:rPr>
                <a:t>)</a:t>
              </a:r>
              <a:r>
                <a:rPr lang="en-US" sz="2400" b="1" dirty="0">
                  <a:solidFill>
                    <a:schemeClr val="bg2"/>
                  </a:solidFill>
                  <a:latin typeface="Consolas" pitchFamily="49" charset="0"/>
                </a:rPr>
                <a:t>,</a:t>
              </a:r>
              <a:r>
                <a:rPr lang="en-US" sz="2400" b="1" dirty="0">
                  <a:latin typeface="Consolas" pitchFamily="49" charset="0"/>
                </a:rPr>
                <a:t>6</a:t>
              </a:r>
              <a:r>
                <a:rPr lang="en-US" sz="2400" b="1" dirty="0">
                  <a:solidFill>
                    <a:schemeClr val="bg2"/>
                  </a:solidFill>
                  <a:latin typeface="Consolas" pitchFamily="49" charset="0"/>
                </a:rPr>
                <a:t>).</a:t>
              </a:r>
            </a:p>
            <a:p>
              <a:pPr algn="l" defTabSz="4284663"/>
              <a:r>
                <a:rPr lang="en-US" sz="2400" b="1" dirty="0">
                  <a:solidFill>
                    <a:schemeClr val="bg2"/>
                  </a:solidFill>
                  <a:latin typeface="Consolas" pitchFamily="49" charset="0"/>
                </a:rPr>
                <a:t>happens(</a:t>
              </a:r>
              <a:r>
                <a:rPr lang="en-US" sz="2400" b="1" dirty="0">
                  <a:latin typeface="Consolas" pitchFamily="49" charset="0"/>
                </a:rPr>
                <a:t>mine(</a:t>
              </a:r>
              <a:r>
                <a:rPr lang="en-US" sz="2400" b="1" dirty="0">
                  <a:solidFill>
                    <a:srgbClr val="3399FF"/>
                  </a:solidFill>
                  <a:latin typeface="Consolas" pitchFamily="49" charset="0"/>
                </a:rPr>
                <a:t>canary</a:t>
              </a:r>
              <a:r>
                <a:rPr lang="en-US" sz="2400" b="1" dirty="0">
                  <a:latin typeface="Consolas" pitchFamily="49" charset="0"/>
                </a:rPr>
                <a:t>)</a:t>
              </a:r>
              <a:r>
                <a:rPr lang="en-US" sz="2400" b="1" dirty="0">
                  <a:solidFill>
                    <a:schemeClr val="bg2"/>
                  </a:solidFill>
                  <a:latin typeface="Consolas" pitchFamily="49" charset="0"/>
                </a:rPr>
                <a:t>,</a:t>
              </a:r>
              <a:r>
                <a:rPr lang="en-US" sz="2400" b="1" dirty="0">
                  <a:latin typeface="Consolas" pitchFamily="49" charset="0"/>
                </a:rPr>
                <a:t>7</a:t>
              </a:r>
              <a:r>
                <a:rPr lang="en-US" sz="2400" b="1" dirty="0">
                  <a:solidFill>
                    <a:schemeClr val="bg2"/>
                  </a:solidFill>
                  <a:latin typeface="Consolas" pitchFamily="49" charset="0"/>
                </a:rPr>
                <a:t>).</a:t>
              </a:r>
            </a:p>
            <a:p>
              <a:pPr algn="l" defTabSz="4284663"/>
              <a:r>
                <a:rPr lang="en-US" sz="2400" b="1" dirty="0">
                  <a:solidFill>
                    <a:schemeClr val="bg2"/>
                  </a:solidFill>
                  <a:latin typeface="Consolas" pitchFamily="49" charset="0"/>
                </a:rPr>
                <a:t>happens(</a:t>
              </a:r>
              <a:r>
                <a:rPr lang="en-US" sz="2400" b="1" dirty="0">
                  <a:latin typeface="Consolas" pitchFamily="49" charset="0"/>
                </a:rPr>
                <a:t>mine(</a:t>
              </a:r>
              <a:r>
                <a:rPr lang="en-US" sz="2400" b="1" dirty="0">
                  <a:solidFill>
                    <a:srgbClr val="3399FF"/>
                  </a:solidFill>
                  <a:latin typeface="Consolas" pitchFamily="49" charset="0"/>
                </a:rPr>
                <a:t>c0</a:t>
              </a:r>
              <a:r>
                <a:rPr lang="en-US" sz="2400" b="1" dirty="0">
                  <a:latin typeface="Consolas" pitchFamily="49" charset="0"/>
                </a:rPr>
                <a:t>)</a:t>
              </a:r>
              <a:r>
                <a:rPr lang="en-US" sz="2400" b="1" dirty="0">
                  <a:solidFill>
                    <a:schemeClr val="bg2"/>
                  </a:solidFill>
                  <a:latin typeface="Consolas" pitchFamily="49" charset="0"/>
                </a:rPr>
                <a:t>,</a:t>
              </a:r>
              <a:r>
                <a:rPr lang="en-US" sz="2400" b="1" dirty="0">
                  <a:latin typeface="Consolas" pitchFamily="49" charset="0"/>
                </a:rPr>
                <a:t>8</a:t>
              </a:r>
              <a:r>
                <a:rPr lang="en-US" sz="2400" b="1" dirty="0">
                  <a:solidFill>
                    <a:schemeClr val="bg2"/>
                  </a:solidFill>
                  <a:latin typeface="Consolas" pitchFamily="49" charset="0"/>
                </a:rPr>
                <a:t>).</a:t>
              </a:r>
            </a:p>
            <a:p>
              <a:pPr algn="l" defTabSz="4284663"/>
              <a:r>
                <a:rPr lang="en-US" sz="2400" b="1" dirty="0">
                  <a:solidFill>
                    <a:schemeClr val="bg2"/>
                  </a:solidFill>
                  <a:latin typeface="Consolas" pitchFamily="49" charset="0"/>
                </a:rPr>
                <a:t>happens(</a:t>
              </a:r>
              <a:r>
                <a:rPr lang="en-US" sz="2400" b="1" dirty="0" err="1">
                  <a:latin typeface="Consolas" pitchFamily="49" charset="0"/>
                </a:rPr>
                <a:t>down_to</a:t>
              </a:r>
              <a:r>
                <a:rPr lang="en-US" sz="2400" b="1" dirty="0">
                  <a:latin typeface="Consolas" pitchFamily="49" charset="0"/>
                </a:rPr>
                <a:t>(</a:t>
              </a:r>
              <a:r>
                <a:rPr lang="en-US" sz="2400" b="1" dirty="0">
                  <a:solidFill>
                    <a:srgbClr val="3399FF"/>
                  </a:solidFill>
                  <a:latin typeface="Consolas" pitchFamily="49" charset="0"/>
                </a:rPr>
                <a:t>c</a:t>
              </a:r>
              <a:r>
                <a:rPr lang="en-US" sz="2400" b="1" dirty="0">
                  <a:latin typeface="Consolas" pitchFamily="49" charset="0"/>
                </a:rPr>
                <a:t>)</a:t>
              </a:r>
              <a:r>
                <a:rPr lang="en-US" sz="2400" b="1" dirty="0">
                  <a:solidFill>
                    <a:schemeClr val="bg2"/>
                  </a:solidFill>
                  <a:latin typeface="Consolas" pitchFamily="49" charset="0"/>
                </a:rPr>
                <a:t>,</a:t>
              </a:r>
              <a:r>
                <a:rPr lang="en-US" sz="2400" b="1" dirty="0">
                  <a:latin typeface="Consolas" pitchFamily="49" charset="0"/>
                </a:rPr>
                <a:t>9</a:t>
              </a:r>
              <a:r>
                <a:rPr lang="en-US" sz="2400" b="1" dirty="0">
                  <a:solidFill>
                    <a:schemeClr val="bg2"/>
                  </a:solidFill>
                  <a:latin typeface="Consolas" pitchFamily="49" charset="0"/>
                </a:rPr>
                <a:t>).</a:t>
              </a:r>
            </a:p>
            <a:p>
              <a:pPr algn="l" defTabSz="4284663"/>
              <a:r>
                <a:rPr lang="en-US" sz="2400" b="1" dirty="0">
                  <a:solidFill>
                    <a:schemeClr val="bg2"/>
                  </a:solidFill>
                  <a:latin typeface="Consolas" pitchFamily="49" charset="0"/>
                </a:rPr>
                <a:t>happens(</a:t>
              </a:r>
              <a:r>
                <a:rPr lang="en-US" sz="2400" b="1" dirty="0" err="1">
                  <a:latin typeface="Consolas" pitchFamily="49" charset="0"/>
                </a:rPr>
                <a:t>down_to</a:t>
              </a:r>
              <a:r>
                <a:rPr lang="en-US" sz="2400" b="1" dirty="0">
                  <a:latin typeface="Consolas" pitchFamily="49" charset="0"/>
                </a:rPr>
                <a:t>(</a:t>
              </a:r>
              <a:r>
                <a:rPr lang="en-US" sz="2400" b="1" dirty="0">
                  <a:solidFill>
                    <a:srgbClr val="3399FF"/>
                  </a:solidFill>
                  <a:latin typeface="Consolas" pitchFamily="49" charset="0"/>
                </a:rPr>
                <a:t>f</a:t>
              </a:r>
              <a:r>
                <a:rPr lang="en-US" sz="2400" b="1" dirty="0">
                  <a:latin typeface="Consolas" pitchFamily="49" charset="0"/>
                </a:rPr>
                <a:t>)</a:t>
              </a:r>
              <a:r>
                <a:rPr lang="en-US" sz="2400" b="1" dirty="0">
                  <a:solidFill>
                    <a:schemeClr val="bg2"/>
                  </a:solidFill>
                  <a:latin typeface="Consolas" pitchFamily="49" charset="0"/>
                </a:rPr>
                <a:t>,</a:t>
              </a:r>
              <a:r>
                <a:rPr lang="en-US" sz="2400" b="1" dirty="0">
                  <a:latin typeface="Consolas" pitchFamily="49" charset="0"/>
                </a:rPr>
                <a:t>10</a:t>
              </a:r>
              <a:r>
                <a:rPr lang="en-US" sz="2400" b="1" dirty="0">
                  <a:solidFill>
                    <a:schemeClr val="bg2"/>
                  </a:solidFill>
                  <a:latin typeface="Consolas" pitchFamily="49" charset="0"/>
                </a:rPr>
                <a:t>).</a:t>
              </a:r>
            </a:p>
            <a:p>
              <a:pPr algn="l" defTabSz="4284663"/>
              <a:r>
                <a:rPr lang="en-US" sz="2400" b="1" dirty="0">
                  <a:solidFill>
                    <a:schemeClr val="bg2"/>
                  </a:solidFill>
                  <a:latin typeface="Consolas" pitchFamily="49" charset="0"/>
                </a:rPr>
                <a:t>happens(</a:t>
              </a:r>
              <a:r>
                <a:rPr lang="en-US" sz="2400" b="1" dirty="0" err="1">
                  <a:latin typeface="Consolas" pitchFamily="49" charset="0"/>
                </a:rPr>
                <a:t>up_to</a:t>
              </a:r>
              <a:r>
                <a:rPr lang="en-US" sz="2400" b="1" dirty="0">
                  <a:latin typeface="Consolas" pitchFamily="49" charset="0"/>
                </a:rPr>
                <a:t>(</a:t>
              </a:r>
              <a:r>
                <a:rPr lang="en-US" sz="2400" b="1" dirty="0">
                  <a:solidFill>
                    <a:srgbClr val="3399FF"/>
                  </a:solidFill>
                  <a:latin typeface="Consolas" pitchFamily="49" charset="0"/>
                </a:rPr>
                <a:t>c</a:t>
              </a:r>
              <a:r>
                <a:rPr lang="en-US" sz="2400" b="1" dirty="0">
                  <a:latin typeface="Consolas" pitchFamily="49" charset="0"/>
                </a:rPr>
                <a:t>)</a:t>
              </a:r>
              <a:r>
                <a:rPr lang="en-US" sz="2400" b="1" dirty="0">
                  <a:solidFill>
                    <a:schemeClr val="bg2"/>
                  </a:solidFill>
                  <a:latin typeface="Consolas" pitchFamily="49" charset="0"/>
                </a:rPr>
                <a:t>,</a:t>
              </a:r>
              <a:r>
                <a:rPr lang="en-US" sz="2400" b="1" dirty="0">
                  <a:latin typeface="Consolas" pitchFamily="49" charset="0"/>
                </a:rPr>
                <a:t>11</a:t>
              </a:r>
              <a:r>
                <a:rPr lang="en-US" sz="2400" b="1" dirty="0">
                  <a:solidFill>
                    <a:schemeClr val="bg2"/>
                  </a:solidFill>
                  <a:latin typeface="Consolas" pitchFamily="49" charset="0"/>
                </a:rPr>
                <a:t>).</a:t>
              </a:r>
            </a:p>
            <a:p>
              <a:pPr algn="l" defTabSz="4284663"/>
              <a:r>
                <a:rPr lang="en-US" sz="2400" b="1" dirty="0">
                  <a:solidFill>
                    <a:schemeClr val="bg2"/>
                  </a:solidFill>
                  <a:latin typeface="Consolas" pitchFamily="49" charset="0"/>
                </a:rPr>
                <a:t>happens(</a:t>
              </a:r>
              <a:r>
                <a:rPr lang="en-US" sz="2400" b="1" dirty="0" err="1">
                  <a:latin typeface="Consolas" pitchFamily="49" charset="0"/>
                </a:rPr>
                <a:t>up_to</a:t>
              </a:r>
              <a:r>
                <a:rPr lang="en-US" sz="2400" b="1" dirty="0">
                  <a:latin typeface="Consolas" pitchFamily="49" charset="0"/>
                </a:rPr>
                <a:t>(</a:t>
              </a:r>
              <a:r>
                <a:rPr lang="en-US" sz="2400" b="1" dirty="0">
                  <a:solidFill>
                    <a:srgbClr val="3399FF"/>
                  </a:solidFill>
                  <a:latin typeface="Consolas" pitchFamily="49" charset="0"/>
                </a:rPr>
                <a:t>a</a:t>
              </a:r>
              <a:r>
                <a:rPr lang="en-US" sz="2400" b="1" dirty="0">
                  <a:latin typeface="Consolas" pitchFamily="49" charset="0"/>
                </a:rPr>
                <a:t>)</a:t>
              </a:r>
              <a:r>
                <a:rPr lang="en-US" sz="2400" b="1" dirty="0">
                  <a:solidFill>
                    <a:schemeClr val="bg2"/>
                  </a:solidFill>
                  <a:latin typeface="Consolas" pitchFamily="49" charset="0"/>
                </a:rPr>
                <a:t>,</a:t>
              </a:r>
              <a:r>
                <a:rPr lang="en-US" sz="2400" b="1" dirty="0">
                  <a:latin typeface="Consolas" pitchFamily="49" charset="0"/>
                </a:rPr>
                <a:t>12</a:t>
              </a:r>
              <a:r>
                <a:rPr lang="en-US" sz="2400" b="1" dirty="0">
                  <a:solidFill>
                    <a:schemeClr val="bg2"/>
                  </a:solidFill>
                  <a:latin typeface="Consolas" pitchFamily="49" charset="0"/>
                </a:rPr>
                <a:t>).</a:t>
              </a:r>
            </a:p>
            <a:p>
              <a:pPr algn="l" defTabSz="4284663"/>
              <a:r>
                <a:rPr lang="en-US" sz="2400" b="1" dirty="0">
                  <a:solidFill>
                    <a:schemeClr val="bg2"/>
                  </a:solidFill>
                  <a:latin typeface="Consolas" pitchFamily="49" charset="0"/>
                </a:rPr>
                <a:t>happens(</a:t>
              </a:r>
              <a:r>
                <a:rPr lang="en-US" sz="2400" b="1" dirty="0" err="1">
                  <a:latin typeface="Consolas" pitchFamily="49" charset="0"/>
                </a:rPr>
                <a:t>down_to</a:t>
              </a:r>
              <a:r>
                <a:rPr lang="en-US" sz="2400" b="1" dirty="0">
                  <a:latin typeface="Consolas" pitchFamily="49" charset="0"/>
                </a:rPr>
                <a:t>(</a:t>
              </a:r>
              <a:r>
                <a:rPr lang="en-US" sz="2400" b="1" dirty="0">
                  <a:solidFill>
                    <a:srgbClr val="3399FF"/>
                  </a:solidFill>
                  <a:latin typeface="Consolas" pitchFamily="49" charset="0"/>
                </a:rPr>
                <a:t>c</a:t>
              </a:r>
              <a:r>
                <a:rPr lang="en-US" sz="2400" b="1" dirty="0">
                  <a:latin typeface="Consolas" pitchFamily="49" charset="0"/>
                </a:rPr>
                <a:t>)</a:t>
              </a:r>
              <a:r>
                <a:rPr lang="en-US" sz="2400" b="1" dirty="0">
                  <a:solidFill>
                    <a:schemeClr val="bg2"/>
                  </a:solidFill>
                  <a:latin typeface="Consolas" pitchFamily="49" charset="0"/>
                </a:rPr>
                <a:t>,</a:t>
              </a:r>
              <a:r>
                <a:rPr lang="en-US" sz="2400" b="1" dirty="0">
                  <a:latin typeface="Consolas" pitchFamily="49" charset="0"/>
                </a:rPr>
                <a:t>13</a:t>
              </a:r>
              <a:r>
                <a:rPr lang="en-US" sz="2400" b="1" dirty="0">
                  <a:solidFill>
                    <a:schemeClr val="bg2"/>
                  </a:solidFill>
                  <a:latin typeface="Consolas" pitchFamily="49" charset="0"/>
                </a:rPr>
                <a:t>).</a:t>
              </a:r>
            </a:p>
            <a:p>
              <a:pPr algn="l" defTabSz="4284663"/>
              <a:r>
                <a:rPr lang="en-US" sz="2400" b="1" dirty="0">
                  <a:solidFill>
                    <a:schemeClr val="bg2"/>
                  </a:solidFill>
                  <a:latin typeface="Consolas" pitchFamily="49" charset="0"/>
                </a:rPr>
                <a:t>happens(</a:t>
              </a:r>
              <a:r>
                <a:rPr lang="en-US" sz="2400" b="1" dirty="0" err="1">
                  <a:latin typeface="Consolas" pitchFamily="49" charset="0"/>
                </a:rPr>
                <a:t>up_to</a:t>
              </a:r>
              <a:r>
                <a:rPr lang="en-US" sz="2400" b="1" dirty="0">
                  <a:latin typeface="Consolas" pitchFamily="49" charset="0"/>
                </a:rPr>
                <a:t>(</a:t>
              </a:r>
              <a:r>
                <a:rPr lang="en-US" sz="2400" b="1" dirty="0">
                  <a:solidFill>
                    <a:srgbClr val="3399FF"/>
                  </a:solidFill>
                  <a:latin typeface="Consolas" pitchFamily="49" charset="0"/>
                </a:rPr>
                <a:t>a</a:t>
              </a:r>
              <a:r>
                <a:rPr lang="en-US" sz="2400" b="1" dirty="0">
                  <a:latin typeface="Consolas" pitchFamily="49" charset="0"/>
                </a:rPr>
                <a:t>)</a:t>
              </a:r>
              <a:r>
                <a:rPr lang="en-US" sz="2400" b="1" dirty="0">
                  <a:solidFill>
                    <a:schemeClr val="bg2"/>
                  </a:solidFill>
                  <a:latin typeface="Consolas" pitchFamily="49" charset="0"/>
                </a:rPr>
                <a:t>,</a:t>
              </a:r>
              <a:r>
                <a:rPr lang="en-US" sz="2400" b="1" dirty="0">
                  <a:latin typeface="Consolas" pitchFamily="49" charset="0"/>
                </a:rPr>
                <a:t>14</a:t>
              </a:r>
              <a:r>
                <a:rPr lang="en-US" sz="2400" b="1" dirty="0">
                  <a:solidFill>
                    <a:schemeClr val="bg2"/>
                  </a:solidFill>
                  <a:latin typeface="Consolas" pitchFamily="49" charset="0"/>
                </a:rPr>
                <a:t>).</a:t>
              </a:r>
            </a:p>
          </p:txBody>
        </p:sp>
        <p:sp>
          <p:nvSpPr>
            <p:cNvPr id="122" name="Text Box 132"/>
            <p:cNvSpPr txBox="1">
              <a:spLocks noChangeArrowheads="1"/>
            </p:cNvSpPr>
            <p:nvPr/>
          </p:nvSpPr>
          <p:spPr bwMode="auto">
            <a:xfrm>
              <a:off x="23376" y="7219"/>
              <a:ext cx="2928" cy="3727"/>
            </a:xfrm>
            <a:prstGeom prst="rect">
              <a:avLst/>
            </a:prstGeom>
            <a:noFill/>
            <a:ln w="9525" algn="ctr">
              <a:noFill/>
              <a:miter lim="800000"/>
              <a:headEnd/>
              <a:tailEnd/>
            </a:ln>
            <a:effectLst/>
          </p:spPr>
          <p:txBody>
            <a:bodyPr wrap="square" lIns="89255" tIns="44627" rIns="89255" bIns="44627">
              <a:spAutoFit/>
            </a:bodyPr>
            <a:lstStyle/>
            <a:p>
              <a:pPr algn="just" defTabSz="4284663">
                <a:spcBef>
                  <a:spcPct val="50000"/>
                </a:spcBef>
              </a:pPr>
              <a:r>
                <a:rPr lang="en-US" sz="2400" b="1" dirty="0">
                  <a:latin typeface="Calibri" pitchFamily="34" charset="0"/>
                </a:rPr>
                <a:t>Abstract play trace: </a:t>
              </a:r>
              <a:r>
                <a:rPr lang="en-US" sz="2400" dirty="0">
                  <a:latin typeface="Calibri" pitchFamily="34" charset="0"/>
                </a:rPr>
                <a:t>When carrying out “machine play testing” the designer can ask our analysis engine to find abstract play traces such as the trace pictured above that show certain properties.  Each line describes a game event happening at a particular point in the game’s logical timeline.</a:t>
              </a:r>
            </a:p>
            <a:p>
              <a:pPr algn="just" defTabSz="4284663">
                <a:spcBef>
                  <a:spcPct val="50000"/>
                </a:spcBef>
              </a:pPr>
              <a:r>
                <a:rPr lang="en-US" sz="2400" dirty="0">
                  <a:latin typeface="Calibri" pitchFamily="34" charset="0"/>
                </a:rPr>
                <a:t>Constraints help a designer focus traces on interesting behavior (such as “trading in at least six rocks without ever refueling”).</a:t>
              </a:r>
            </a:p>
            <a:p>
              <a:pPr algn="just" defTabSz="4284663">
                <a:spcBef>
                  <a:spcPct val="50000"/>
                </a:spcBef>
              </a:pPr>
              <a:r>
                <a:rPr lang="en-US" sz="2400" dirty="0">
                  <a:latin typeface="Calibri" pitchFamily="34" charset="0"/>
                </a:rPr>
                <a:t>A common language syntax is used for the original game definition, the designer-</a:t>
              </a:r>
              <a:r>
                <a:rPr lang="en-US" sz="2400" dirty="0" err="1">
                  <a:latin typeface="Calibri" pitchFamily="34" charset="0"/>
                </a:rPr>
                <a:t>specificed</a:t>
              </a:r>
              <a:r>
                <a:rPr lang="en-US" sz="2400" dirty="0">
                  <a:latin typeface="Calibri" pitchFamily="34" charset="0"/>
                </a:rPr>
                <a:t> trace constraints and queries, and the resulting traces.</a:t>
              </a:r>
              <a:endParaRPr lang="en-US" sz="2400" b="1" dirty="0">
                <a:latin typeface="Calibri" pitchFamily="34" charset="0"/>
              </a:endParaRPr>
            </a:p>
          </p:txBody>
        </p:sp>
      </p:grpSp>
      <p:grpSp>
        <p:nvGrpSpPr>
          <p:cNvPr id="123" name="Group 196"/>
          <p:cNvGrpSpPr>
            <a:grpSpLocks/>
          </p:cNvGrpSpPr>
          <p:nvPr/>
        </p:nvGrpSpPr>
        <p:grpSpPr bwMode="auto">
          <a:xfrm>
            <a:off x="28956000" y="6324600"/>
            <a:ext cx="7620000" cy="14257338"/>
            <a:chOff x="18288" y="3936"/>
            <a:chExt cx="4800" cy="8981"/>
          </a:xfrm>
        </p:grpSpPr>
        <p:sp>
          <p:nvSpPr>
            <p:cNvPr id="124" name="Text Box 190"/>
            <p:cNvSpPr txBox="1">
              <a:spLocks noChangeArrowheads="1"/>
            </p:cNvSpPr>
            <p:nvPr/>
          </p:nvSpPr>
          <p:spPr bwMode="auto">
            <a:xfrm>
              <a:off x="18288" y="3936"/>
              <a:ext cx="4800" cy="7270"/>
            </a:xfrm>
            <a:prstGeom prst="rect">
              <a:avLst/>
            </a:prstGeom>
            <a:solidFill>
              <a:schemeClr val="bg1"/>
            </a:solidFill>
            <a:ln w="9525" algn="ctr">
              <a:solidFill>
                <a:schemeClr val="tx1"/>
              </a:solidFill>
              <a:miter lim="800000"/>
              <a:headEnd/>
              <a:tailEnd/>
            </a:ln>
            <a:effectLst/>
          </p:spPr>
          <p:txBody>
            <a:bodyPr>
              <a:spAutoFit/>
            </a:bodyPr>
            <a:lstStyle/>
            <a:p>
              <a:pPr algn="l" defTabSz="4284663"/>
              <a:r>
                <a:rPr lang="en-US" sz="2400" b="1" dirty="0">
                  <a:solidFill>
                    <a:schemeClr val="folHlink"/>
                  </a:solidFill>
                  <a:latin typeface="Consolas" pitchFamily="49" charset="0"/>
                </a:rPr>
                <a:t>% game mechanics</a:t>
              </a:r>
            </a:p>
            <a:p>
              <a:pPr algn="l" defTabSz="4284663"/>
              <a:r>
                <a:rPr lang="en-US" sz="2400" b="1" dirty="0" err="1">
                  <a:solidFill>
                    <a:schemeClr val="bg2"/>
                  </a:solidFill>
                  <a:latin typeface="Consolas" pitchFamily="49" charset="0"/>
                </a:rPr>
                <a:t>game_state</a:t>
              </a:r>
              <a:r>
                <a:rPr lang="en-US" sz="2400" b="1" dirty="0">
                  <a:solidFill>
                    <a:schemeClr val="bg2"/>
                  </a:solidFill>
                  <a:latin typeface="Consolas" pitchFamily="49" charset="0"/>
                </a:rPr>
                <a:t>(</a:t>
              </a:r>
              <a:r>
                <a:rPr lang="en-US" sz="2400" b="1" dirty="0">
                  <a:latin typeface="Consolas" pitchFamily="49" charset="0"/>
                </a:rPr>
                <a:t>position(</a:t>
              </a:r>
              <a:r>
                <a:rPr lang="en-US" sz="2400" b="1" dirty="0">
                  <a:solidFill>
                    <a:srgbClr val="3399FF"/>
                  </a:solidFill>
                  <a:latin typeface="Consolas" pitchFamily="49" charset="0"/>
                </a:rPr>
                <a:t>P</a:t>
              </a:r>
              <a:r>
                <a:rPr lang="en-US" sz="2400" b="1" dirty="0">
                  <a:latin typeface="Consolas" pitchFamily="49" charset="0"/>
                </a:rPr>
                <a:t>)</a:t>
              </a:r>
              <a:r>
                <a:rPr lang="en-US" sz="2400" b="1" dirty="0">
                  <a:solidFill>
                    <a:schemeClr val="bg2"/>
                  </a:solidFill>
                  <a:latin typeface="Consolas" pitchFamily="49" charset="0"/>
                </a:rPr>
                <a:t>) :- </a:t>
              </a:r>
              <a:r>
                <a:rPr lang="en-US" sz="2400" b="1" dirty="0">
                  <a:latin typeface="Consolas" pitchFamily="49" charset="0"/>
                </a:rPr>
                <a:t>pos(</a:t>
              </a:r>
              <a:r>
                <a:rPr lang="en-US" sz="2400" b="1" dirty="0">
                  <a:solidFill>
                    <a:srgbClr val="3399FF"/>
                  </a:solidFill>
                  <a:latin typeface="Consolas" pitchFamily="49" charset="0"/>
                </a:rPr>
                <a:t>P</a:t>
              </a:r>
              <a:r>
                <a:rPr lang="en-US" sz="2400" b="1" dirty="0">
                  <a:latin typeface="Consolas" pitchFamily="49" charset="0"/>
                </a:rPr>
                <a:t>)</a:t>
              </a:r>
              <a:r>
                <a:rPr lang="en-US" sz="2400" b="1" dirty="0">
                  <a:solidFill>
                    <a:schemeClr val="bg2"/>
                  </a:solidFill>
                  <a:latin typeface="Consolas" pitchFamily="49" charset="0"/>
                </a:rPr>
                <a:t>.</a:t>
              </a:r>
            </a:p>
            <a:p>
              <a:pPr algn="l" defTabSz="4284663"/>
              <a:r>
                <a:rPr lang="en-US" sz="2400" b="1" dirty="0" err="1">
                  <a:solidFill>
                    <a:schemeClr val="bg2"/>
                  </a:solidFill>
                  <a:latin typeface="Consolas" pitchFamily="49" charset="0"/>
                </a:rPr>
                <a:t>game_event</a:t>
              </a:r>
              <a:r>
                <a:rPr lang="en-US" sz="2400" b="1" dirty="0">
                  <a:solidFill>
                    <a:schemeClr val="bg2"/>
                  </a:solidFill>
                  <a:latin typeface="Consolas" pitchFamily="49" charset="0"/>
                </a:rPr>
                <a:t>(</a:t>
              </a:r>
              <a:r>
                <a:rPr lang="en-US" sz="2400" b="1" dirty="0" err="1">
                  <a:latin typeface="Consolas" pitchFamily="49" charset="0"/>
                </a:rPr>
                <a:t>up_to</a:t>
              </a:r>
              <a:r>
                <a:rPr lang="en-US" sz="2400" b="1" dirty="0">
                  <a:latin typeface="Consolas" pitchFamily="49" charset="0"/>
                </a:rPr>
                <a:t>(</a:t>
              </a:r>
              <a:r>
                <a:rPr lang="en-US" sz="2400" b="1" dirty="0">
                  <a:solidFill>
                    <a:srgbClr val="3399FF"/>
                  </a:solidFill>
                  <a:latin typeface="Consolas" pitchFamily="49" charset="0"/>
                </a:rPr>
                <a:t>P</a:t>
              </a:r>
              <a:r>
                <a:rPr lang="en-US" sz="2400" b="1" dirty="0">
                  <a:latin typeface="Consolas" pitchFamily="49" charset="0"/>
                </a:rPr>
                <a:t>)</a:t>
              </a:r>
              <a:r>
                <a:rPr lang="en-US" sz="2400" b="1" dirty="0">
                  <a:solidFill>
                    <a:schemeClr val="bg2"/>
                  </a:solidFill>
                  <a:latin typeface="Consolas" pitchFamily="49" charset="0"/>
                </a:rPr>
                <a:t>) :- </a:t>
              </a:r>
              <a:r>
                <a:rPr lang="en-US" sz="2400" b="1" dirty="0">
                  <a:latin typeface="Consolas" pitchFamily="49" charset="0"/>
                </a:rPr>
                <a:t>pos(</a:t>
              </a:r>
              <a:r>
                <a:rPr lang="en-US" sz="2400" b="1" dirty="0">
                  <a:solidFill>
                    <a:srgbClr val="3399FF"/>
                  </a:solidFill>
                  <a:latin typeface="Consolas" pitchFamily="49" charset="0"/>
                </a:rPr>
                <a:t>P</a:t>
              </a:r>
              <a:r>
                <a:rPr lang="en-US" sz="2400" b="1" dirty="0">
                  <a:latin typeface="Consolas" pitchFamily="49" charset="0"/>
                </a:rPr>
                <a:t>)</a:t>
              </a:r>
              <a:r>
                <a:rPr lang="en-US" sz="2400" b="1" dirty="0">
                  <a:solidFill>
                    <a:schemeClr val="bg2"/>
                  </a:solidFill>
                  <a:latin typeface="Consolas" pitchFamily="49" charset="0"/>
                </a:rPr>
                <a:t>.</a:t>
              </a:r>
            </a:p>
            <a:p>
              <a:pPr algn="l" defTabSz="4284663"/>
              <a:endParaRPr lang="en-US" sz="2400" b="1" dirty="0">
                <a:solidFill>
                  <a:schemeClr val="bg2"/>
                </a:solidFill>
                <a:latin typeface="Consolas" pitchFamily="49" charset="0"/>
              </a:endParaRPr>
            </a:p>
            <a:p>
              <a:pPr algn="l" defTabSz="4284663"/>
              <a:r>
                <a:rPr lang="en-US" sz="2400" b="1" dirty="0">
                  <a:solidFill>
                    <a:schemeClr val="bg2"/>
                  </a:solidFill>
                  <a:latin typeface="Consolas" pitchFamily="49" charset="0"/>
                </a:rPr>
                <a:t>possible(</a:t>
              </a:r>
              <a:r>
                <a:rPr lang="en-US" sz="2400" b="1" dirty="0" err="1">
                  <a:latin typeface="Consolas" pitchFamily="49" charset="0"/>
                </a:rPr>
                <a:t>up_to</a:t>
              </a:r>
              <a:r>
                <a:rPr lang="en-US" sz="2400" b="1" dirty="0">
                  <a:latin typeface="Consolas" pitchFamily="49" charset="0"/>
                </a:rPr>
                <a:t>(</a:t>
              </a:r>
              <a:r>
                <a:rPr lang="en-US" sz="2400" b="1" dirty="0">
                  <a:solidFill>
                    <a:srgbClr val="3399FF"/>
                  </a:solidFill>
                  <a:latin typeface="Consolas" pitchFamily="49" charset="0"/>
                </a:rPr>
                <a:t>P2</a:t>
              </a:r>
              <a:r>
                <a:rPr lang="en-US" sz="2400" b="1" dirty="0">
                  <a:latin typeface="Consolas" pitchFamily="49" charset="0"/>
                </a:rPr>
                <a:t>)</a:t>
              </a:r>
              <a:r>
                <a:rPr lang="en-US" sz="2400" b="1" dirty="0">
                  <a:solidFill>
                    <a:schemeClr val="bg2"/>
                  </a:solidFill>
                  <a:latin typeface="Consolas" pitchFamily="49" charset="0"/>
                </a:rPr>
                <a:t>) :-</a:t>
              </a:r>
            </a:p>
            <a:p>
              <a:pPr algn="l" defTabSz="4284663"/>
              <a:r>
                <a:rPr lang="en-US" sz="2400" b="1" dirty="0">
                  <a:solidFill>
                    <a:schemeClr val="bg2"/>
                  </a:solidFill>
                  <a:latin typeface="Consolas" pitchFamily="49" charset="0"/>
                </a:rPr>
                <a:t>    holds(</a:t>
              </a:r>
              <a:r>
                <a:rPr lang="en-US" sz="2400" b="1" dirty="0">
                  <a:latin typeface="Consolas" pitchFamily="49" charset="0"/>
                </a:rPr>
                <a:t>position(</a:t>
              </a:r>
              <a:r>
                <a:rPr lang="en-US" sz="2400" b="1" dirty="0">
                  <a:solidFill>
                    <a:srgbClr val="3399FF"/>
                  </a:solidFill>
                  <a:latin typeface="Consolas" pitchFamily="49" charset="0"/>
                </a:rPr>
                <a:t>P1</a:t>
              </a:r>
              <a:r>
                <a:rPr lang="en-US" sz="2400" b="1" dirty="0">
                  <a:latin typeface="Consolas" pitchFamily="49" charset="0"/>
                </a:rPr>
                <a:t>)</a:t>
              </a:r>
              <a:r>
                <a:rPr lang="en-US" sz="2400" b="1" dirty="0">
                  <a:solidFill>
                    <a:schemeClr val="bg2"/>
                  </a:solidFill>
                  <a:latin typeface="Consolas" pitchFamily="49" charset="0"/>
                </a:rPr>
                <a:t>),</a:t>
              </a:r>
            </a:p>
            <a:p>
              <a:pPr algn="l" defTabSz="4284663"/>
              <a:r>
                <a:rPr lang="en-US" sz="2400" b="1" dirty="0">
                  <a:solidFill>
                    <a:schemeClr val="bg2"/>
                  </a:solidFill>
                  <a:latin typeface="Consolas" pitchFamily="49" charset="0"/>
                </a:rPr>
                <a:t>    </a:t>
              </a:r>
              <a:r>
                <a:rPr lang="en-US" sz="2400" b="1" dirty="0">
                  <a:latin typeface="Consolas" pitchFamily="49" charset="0"/>
                </a:rPr>
                <a:t>link(</a:t>
              </a:r>
              <a:r>
                <a:rPr lang="en-US" sz="2400" b="1" dirty="0">
                  <a:solidFill>
                    <a:srgbClr val="3399FF"/>
                  </a:solidFill>
                  <a:latin typeface="Consolas" pitchFamily="49" charset="0"/>
                </a:rPr>
                <a:t>P2</a:t>
              </a:r>
              <a:r>
                <a:rPr lang="en-US" sz="2400" b="1" dirty="0">
                  <a:latin typeface="Consolas" pitchFamily="49" charset="0"/>
                </a:rPr>
                <a:t>,</a:t>
              </a:r>
              <a:r>
                <a:rPr lang="en-US" sz="2400" b="1" dirty="0">
                  <a:solidFill>
                    <a:srgbClr val="3399FF"/>
                  </a:solidFill>
                  <a:latin typeface="Consolas" pitchFamily="49" charset="0"/>
                </a:rPr>
                <a:t>P1</a:t>
              </a:r>
              <a:r>
                <a:rPr lang="en-US" sz="2400" b="1" dirty="0">
                  <a:latin typeface="Consolas" pitchFamily="49" charset="0"/>
                </a:rPr>
                <a:t>)</a:t>
              </a:r>
              <a:r>
                <a:rPr lang="en-US" sz="2400" b="1" dirty="0">
                  <a:solidFill>
                    <a:schemeClr val="bg2"/>
                  </a:solidFill>
                  <a:latin typeface="Consolas" pitchFamily="49" charset="0"/>
                </a:rPr>
                <a:t>,</a:t>
              </a:r>
            </a:p>
            <a:p>
              <a:pPr algn="l" defTabSz="4284663"/>
              <a:r>
                <a:rPr lang="en-US" sz="2400" b="1" dirty="0">
                  <a:solidFill>
                    <a:schemeClr val="bg2"/>
                  </a:solidFill>
                  <a:latin typeface="Consolas" pitchFamily="49" charset="0"/>
                </a:rPr>
                <a:t>    </a:t>
              </a:r>
              <a:r>
                <a:rPr lang="en-US" sz="2400" b="1" dirty="0">
                  <a:latin typeface="Consolas" pitchFamily="49" charset="0"/>
                </a:rPr>
                <a:t>energized</a:t>
              </a:r>
              <a:r>
                <a:rPr lang="en-US" sz="2400" b="1" dirty="0">
                  <a:solidFill>
                    <a:schemeClr val="bg2"/>
                  </a:solidFill>
                  <a:latin typeface="Consolas" pitchFamily="49" charset="0"/>
                </a:rPr>
                <a:t>,</a:t>
              </a:r>
            </a:p>
            <a:p>
              <a:pPr algn="l" defTabSz="4284663"/>
              <a:r>
                <a:rPr lang="en-US" sz="2400" b="1" dirty="0">
                  <a:solidFill>
                    <a:schemeClr val="bg2"/>
                  </a:solidFill>
                  <a:latin typeface="Consolas" pitchFamily="49" charset="0"/>
                </a:rPr>
                <a:t>    \+ </a:t>
              </a:r>
              <a:r>
                <a:rPr lang="en-US" sz="2400" b="1" dirty="0">
                  <a:latin typeface="Consolas" pitchFamily="49" charset="0"/>
                </a:rPr>
                <a:t>occupied(</a:t>
              </a:r>
              <a:r>
                <a:rPr lang="en-US" sz="2400" b="1" dirty="0">
                  <a:solidFill>
                    <a:srgbClr val="3399FF"/>
                  </a:solidFill>
                  <a:latin typeface="Consolas" pitchFamily="49" charset="0"/>
                </a:rPr>
                <a:t>P2</a:t>
              </a:r>
              <a:r>
                <a:rPr lang="en-US" sz="2400" b="1" dirty="0">
                  <a:latin typeface="Consolas" pitchFamily="49" charset="0"/>
                </a:rPr>
                <a:t>)</a:t>
              </a:r>
              <a:r>
                <a:rPr lang="en-US" sz="2400" b="1" dirty="0">
                  <a:solidFill>
                    <a:schemeClr val="bg2"/>
                  </a:solidFill>
                  <a:latin typeface="Consolas" pitchFamily="49" charset="0"/>
                </a:rPr>
                <a:t>.</a:t>
              </a:r>
            </a:p>
            <a:p>
              <a:pPr algn="l" defTabSz="4284663"/>
              <a:endParaRPr lang="en-US" sz="2400" b="1" dirty="0">
                <a:solidFill>
                  <a:schemeClr val="bg2"/>
                </a:solidFill>
                <a:latin typeface="Consolas" pitchFamily="49" charset="0"/>
              </a:endParaRPr>
            </a:p>
            <a:p>
              <a:pPr algn="l" defTabSz="4284663"/>
              <a:r>
                <a:rPr lang="en-US" sz="2400" b="1" dirty="0">
                  <a:solidFill>
                    <a:schemeClr val="bg2"/>
                  </a:solidFill>
                  <a:latin typeface="Consolas" pitchFamily="49" charset="0"/>
                </a:rPr>
                <a:t>initiates(</a:t>
              </a:r>
              <a:r>
                <a:rPr lang="en-US" sz="2400" b="1" dirty="0" err="1">
                  <a:latin typeface="Consolas" pitchFamily="49" charset="0"/>
                </a:rPr>
                <a:t>up_to</a:t>
              </a:r>
              <a:r>
                <a:rPr lang="en-US" sz="2400" b="1" dirty="0">
                  <a:latin typeface="Consolas" pitchFamily="49" charset="0"/>
                </a:rPr>
                <a:t>(</a:t>
              </a:r>
              <a:r>
                <a:rPr lang="en-US" sz="2400" b="1" dirty="0">
                  <a:solidFill>
                    <a:srgbClr val="3399FF"/>
                  </a:solidFill>
                  <a:latin typeface="Consolas" pitchFamily="49" charset="0"/>
                </a:rPr>
                <a:t>P</a:t>
              </a:r>
              <a:r>
                <a:rPr lang="en-US" sz="2400" b="1" dirty="0">
                  <a:latin typeface="Consolas" pitchFamily="49" charset="0"/>
                </a:rPr>
                <a:t>)</a:t>
              </a:r>
              <a:r>
                <a:rPr lang="en-US" sz="2400" b="1" dirty="0">
                  <a:solidFill>
                    <a:schemeClr val="bg2"/>
                  </a:solidFill>
                  <a:latin typeface="Consolas" pitchFamily="49" charset="0"/>
                </a:rPr>
                <a:t>,</a:t>
              </a:r>
              <a:r>
                <a:rPr lang="en-US" sz="2400" b="1" dirty="0">
                  <a:latin typeface="Consolas" pitchFamily="49" charset="0"/>
                </a:rPr>
                <a:t>position(</a:t>
              </a:r>
              <a:r>
                <a:rPr lang="en-US" sz="2400" b="1" dirty="0">
                  <a:solidFill>
                    <a:srgbClr val="3399FF"/>
                  </a:solidFill>
                  <a:latin typeface="Consolas" pitchFamily="49" charset="0"/>
                </a:rPr>
                <a:t>P</a:t>
              </a:r>
              <a:r>
                <a:rPr lang="en-US" sz="2400" b="1" dirty="0">
                  <a:latin typeface="Consolas" pitchFamily="49" charset="0"/>
                </a:rPr>
                <a:t>)</a:t>
              </a:r>
              <a:r>
                <a:rPr lang="en-US" sz="2400" b="1" dirty="0">
                  <a:solidFill>
                    <a:schemeClr val="bg2"/>
                  </a:solidFill>
                  <a:latin typeface="Consolas" pitchFamily="49" charset="0"/>
                </a:rPr>
                <a:t>) :-</a:t>
              </a:r>
              <a:br>
                <a:rPr lang="en-US" sz="2400" b="1" dirty="0">
                  <a:solidFill>
                    <a:schemeClr val="bg2"/>
                  </a:solidFill>
                  <a:latin typeface="Consolas" pitchFamily="49" charset="0"/>
                </a:rPr>
              </a:br>
              <a:r>
                <a:rPr lang="en-US" sz="2400" b="1" dirty="0">
                  <a:solidFill>
                    <a:schemeClr val="bg2"/>
                  </a:solidFill>
                  <a:latin typeface="Consolas" pitchFamily="49" charset="0"/>
                </a:rPr>
                <a:t>    </a:t>
              </a:r>
              <a:r>
                <a:rPr lang="en-US" sz="2400" b="1" dirty="0">
                  <a:latin typeface="Consolas" pitchFamily="49" charset="0"/>
                </a:rPr>
                <a:t>pos(</a:t>
              </a:r>
              <a:r>
                <a:rPr lang="en-US" sz="2400" b="1" dirty="0">
                  <a:solidFill>
                    <a:srgbClr val="3399FF"/>
                  </a:solidFill>
                  <a:latin typeface="Consolas" pitchFamily="49" charset="0"/>
                </a:rPr>
                <a:t>P</a:t>
              </a:r>
              <a:r>
                <a:rPr lang="en-US" sz="2400" b="1" dirty="0">
                  <a:latin typeface="Consolas" pitchFamily="49" charset="0"/>
                </a:rPr>
                <a:t>)</a:t>
              </a:r>
              <a:r>
                <a:rPr lang="en-US" sz="2400" b="1" dirty="0">
                  <a:solidFill>
                    <a:schemeClr val="bg2"/>
                  </a:solidFill>
                  <a:latin typeface="Consolas" pitchFamily="49" charset="0"/>
                </a:rPr>
                <a:t>.</a:t>
              </a:r>
            </a:p>
            <a:p>
              <a:pPr algn="l" defTabSz="4284663"/>
              <a:r>
                <a:rPr lang="en-US" sz="2400" b="1" dirty="0">
                  <a:solidFill>
                    <a:schemeClr val="bg2"/>
                  </a:solidFill>
                  <a:latin typeface="Consolas" pitchFamily="49" charset="0"/>
                </a:rPr>
                <a:t>terminates(</a:t>
              </a:r>
              <a:r>
                <a:rPr lang="en-US" sz="2400" b="1" dirty="0" err="1">
                  <a:latin typeface="Consolas" pitchFamily="49" charset="0"/>
                </a:rPr>
                <a:t>up_to</a:t>
              </a:r>
              <a:r>
                <a:rPr lang="en-US" sz="2400" b="1" dirty="0">
                  <a:latin typeface="Consolas" pitchFamily="49" charset="0"/>
                </a:rPr>
                <a:t>(</a:t>
              </a:r>
              <a:r>
                <a:rPr lang="en-US" sz="2400" b="1" dirty="0">
                  <a:solidFill>
                    <a:srgbClr val="3399FF"/>
                  </a:solidFill>
                  <a:latin typeface="Consolas" pitchFamily="49" charset="0"/>
                </a:rPr>
                <a:t>P2</a:t>
              </a:r>
              <a:r>
                <a:rPr lang="en-US" sz="2400" b="1" dirty="0">
                  <a:latin typeface="Consolas" pitchFamily="49" charset="0"/>
                </a:rPr>
                <a:t>)</a:t>
              </a:r>
              <a:r>
                <a:rPr lang="en-US" sz="2400" b="1" dirty="0">
                  <a:solidFill>
                    <a:schemeClr val="bg2"/>
                  </a:solidFill>
                  <a:latin typeface="Consolas" pitchFamily="49" charset="0"/>
                </a:rPr>
                <a:t>,</a:t>
              </a:r>
              <a:r>
                <a:rPr lang="en-US" sz="2400" b="1" dirty="0">
                  <a:latin typeface="Consolas" pitchFamily="49" charset="0"/>
                </a:rPr>
                <a:t>position(</a:t>
              </a:r>
              <a:r>
                <a:rPr lang="en-US" sz="2400" b="1" dirty="0">
                  <a:solidFill>
                    <a:srgbClr val="3399FF"/>
                  </a:solidFill>
                  <a:latin typeface="Consolas" pitchFamily="49" charset="0"/>
                </a:rPr>
                <a:t>P1</a:t>
              </a:r>
              <a:r>
                <a:rPr lang="en-US" sz="2400" b="1" dirty="0">
                  <a:latin typeface="Consolas" pitchFamily="49" charset="0"/>
                </a:rPr>
                <a:t>)</a:t>
              </a:r>
              <a:r>
                <a:rPr lang="en-US" sz="2400" b="1" dirty="0">
                  <a:solidFill>
                    <a:schemeClr val="bg2"/>
                  </a:solidFill>
                  <a:latin typeface="Consolas" pitchFamily="49" charset="0"/>
                </a:rPr>
                <a:t>) :-</a:t>
              </a:r>
            </a:p>
            <a:p>
              <a:pPr algn="l" defTabSz="4284663"/>
              <a:r>
                <a:rPr lang="en-US" sz="2400" b="1" dirty="0">
                  <a:solidFill>
                    <a:schemeClr val="bg2"/>
                  </a:solidFill>
                  <a:latin typeface="Consolas" pitchFamily="49" charset="0"/>
                </a:rPr>
                <a:t>    </a:t>
              </a:r>
              <a:r>
                <a:rPr lang="en-US" sz="2400" b="1" dirty="0">
                  <a:latin typeface="Consolas" pitchFamily="49" charset="0"/>
                </a:rPr>
                <a:t>pos(</a:t>
              </a:r>
              <a:r>
                <a:rPr lang="en-US" sz="2400" b="1" dirty="0">
                  <a:solidFill>
                    <a:srgbClr val="3399FF"/>
                  </a:solidFill>
                  <a:latin typeface="Consolas" pitchFamily="49" charset="0"/>
                </a:rPr>
                <a:t>P1</a:t>
              </a:r>
              <a:r>
                <a:rPr lang="en-US" sz="2400" b="1" dirty="0">
                  <a:latin typeface="Consolas" pitchFamily="49" charset="0"/>
                </a:rPr>
                <a:t>)</a:t>
              </a:r>
              <a:r>
                <a:rPr lang="en-US" sz="2400" b="1" dirty="0">
                  <a:solidFill>
                    <a:schemeClr val="bg2"/>
                  </a:solidFill>
                  <a:latin typeface="Consolas" pitchFamily="49" charset="0"/>
                </a:rPr>
                <a:t>, </a:t>
              </a:r>
              <a:r>
                <a:rPr lang="en-US" sz="2400" b="1" dirty="0">
                  <a:latin typeface="Consolas" pitchFamily="49" charset="0"/>
                </a:rPr>
                <a:t>pos(</a:t>
              </a:r>
              <a:r>
                <a:rPr lang="en-US" sz="2400" b="1" dirty="0">
                  <a:solidFill>
                    <a:srgbClr val="3399FF"/>
                  </a:solidFill>
                  <a:latin typeface="Consolas" pitchFamily="49" charset="0"/>
                </a:rPr>
                <a:t>P2</a:t>
              </a:r>
              <a:r>
                <a:rPr lang="en-US" sz="2400" b="1" dirty="0">
                  <a:latin typeface="Consolas" pitchFamily="49" charset="0"/>
                </a:rPr>
                <a:t>)</a:t>
              </a:r>
              <a:r>
                <a:rPr lang="en-US" sz="2400" b="1" dirty="0">
                  <a:solidFill>
                    <a:schemeClr val="bg2"/>
                  </a:solidFill>
                  <a:latin typeface="Consolas" pitchFamily="49" charset="0"/>
                </a:rPr>
                <a:t>,</a:t>
              </a:r>
            </a:p>
            <a:p>
              <a:pPr algn="l" defTabSz="4284663"/>
              <a:r>
                <a:rPr lang="en-US" sz="2400" b="1" dirty="0">
                  <a:solidFill>
                    <a:schemeClr val="bg2"/>
                  </a:solidFill>
                  <a:latin typeface="Consolas" pitchFamily="49" charset="0"/>
                </a:rPr>
                <a:t>    holds(</a:t>
              </a:r>
              <a:r>
                <a:rPr lang="en-US" sz="2400" b="1" dirty="0">
                  <a:latin typeface="Consolas" pitchFamily="49" charset="0"/>
                </a:rPr>
                <a:t>position(</a:t>
              </a:r>
              <a:r>
                <a:rPr lang="en-US" sz="2400" b="1" dirty="0">
                  <a:solidFill>
                    <a:srgbClr val="3399FF"/>
                  </a:solidFill>
                  <a:latin typeface="Consolas" pitchFamily="49" charset="0"/>
                </a:rPr>
                <a:t>P1</a:t>
              </a:r>
              <a:r>
                <a:rPr lang="en-US" sz="2400" b="1" dirty="0">
                  <a:latin typeface="Consolas" pitchFamily="49" charset="0"/>
                </a:rPr>
                <a:t>)</a:t>
              </a:r>
              <a:r>
                <a:rPr lang="en-US" sz="2400" b="1" dirty="0">
                  <a:solidFill>
                    <a:schemeClr val="bg2"/>
                  </a:solidFill>
                  <a:latin typeface="Consolas" pitchFamily="49" charset="0"/>
                </a:rPr>
                <a:t>).</a:t>
              </a:r>
            </a:p>
            <a:p>
              <a:pPr algn="l" defTabSz="4284663"/>
              <a:endParaRPr lang="en-US" sz="2400" b="1" dirty="0">
                <a:solidFill>
                  <a:schemeClr val="bg2"/>
                </a:solidFill>
                <a:latin typeface="Consolas" pitchFamily="49" charset="0"/>
              </a:endParaRPr>
            </a:p>
            <a:p>
              <a:pPr algn="l" defTabSz="4284663"/>
              <a:r>
                <a:rPr lang="en-US" sz="2400" b="1" dirty="0">
                  <a:solidFill>
                    <a:schemeClr val="bg2"/>
                  </a:solidFill>
                  <a:latin typeface="Consolas" pitchFamily="49" charset="0"/>
                </a:rPr>
                <a:t>initially(</a:t>
              </a:r>
              <a:r>
                <a:rPr lang="en-US" sz="2400" b="1" dirty="0">
                  <a:latin typeface="Consolas" pitchFamily="49" charset="0"/>
                </a:rPr>
                <a:t>position(</a:t>
              </a:r>
              <a:r>
                <a:rPr lang="en-US" sz="2400" b="1" dirty="0">
                  <a:solidFill>
                    <a:srgbClr val="3399FF"/>
                  </a:solidFill>
                  <a:latin typeface="Consolas" pitchFamily="49" charset="0"/>
                </a:rPr>
                <a:t>base</a:t>
              </a:r>
              <a:r>
                <a:rPr lang="en-US" sz="2400" b="1" dirty="0">
                  <a:latin typeface="Consolas" pitchFamily="49" charset="0"/>
                </a:rPr>
                <a:t>)</a:t>
              </a:r>
              <a:r>
                <a:rPr lang="en-US" sz="2400" b="1" dirty="0">
                  <a:solidFill>
                    <a:schemeClr val="bg2"/>
                  </a:solidFill>
                  <a:latin typeface="Consolas" pitchFamily="49" charset="0"/>
                </a:rPr>
                <a:t>).</a:t>
              </a:r>
            </a:p>
            <a:p>
              <a:pPr algn="l" defTabSz="4284663"/>
              <a:endParaRPr lang="en-US" sz="2400" b="1" dirty="0">
                <a:solidFill>
                  <a:schemeClr val="bg2"/>
                </a:solidFill>
                <a:latin typeface="Consolas" pitchFamily="49" charset="0"/>
              </a:endParaRPr>
            </a:p>
            <a:p>
              <a:pPr algn="l" defTabSz="4284663"/>
              <a:r>
                <a:rPr lang="en-US" sz="2400" b="1" dirty="0">
                  <a:latin typeface="Consolas" pitchFamily="49" charset="0"/>
                </a:rPr>
                <a:t>pos(</a:t>
              </a:r>
              <a:r>
                <a:rPr lang="en-US" sz="2400" b="1" dirty="0">
                  <a:solidFill>
                    <a:srgbClr val="3399FF"/>
                  </a:solidFill>
                  <a:latin typeface="Consolas" pitchFamily="49" charset="0"/>
                </a:rPr>
                <a:t>base</a:t>
              </a:r>
              <a:r>
                <a:rPr lang="en-US" sz="2400" b="1" dirty="0">
                  <a:latin typeface="Consolas" pitchFamily="49" charset="0"/>
                </a:rPr>
                <a:t>)</a:t>
              </a:r>
              <a:r>
                <a:rPr lang="en-US" sz="2400" b="1" dirty="0">
                  <a:solidFill>
                    <a:schemeClr val="bg2"/>
                  </a:solidFill>
                  <a:latin typeface="Consolas" pitchFamily="49" charset="0"/>
                </a:rPr>
                <a:t>.</a:t>
              </a:r>
            </a:p>
            <a:p>
              <a:pPr algn="l" defTabSz="4284663"/>
              <a:r>
                <a:rPr lang="en-US" sz="2400" b="1" dirty="0">
                  <a:latin typeface="Consolas" pitchFamily="49" charset="0"/>
                </a:rPr>
                <a:t>pos(</a:t>
              </a:r>
              <a:r>
                <a:rPr lang="en-US" sz="2400" b="1" dirty="0">
                  <a:solidFill>
                    <a:srgbClr val="3399FF"/>
                  </a:solidFill>
                  <a:latin typeface="Consolas" pitchFamily="49" charset="0"/>
                </a:rPr>
                <a:t>a</a:t>
              </a:r>
              <a:r>
                <a:rPr lang="en-US" sz="2400" b="1" dirty="0">
                  <a:latin typeface="Consolas" pitchFamily="49" charset="0"/>
                </a:rPr>
                <a:t>)</a:t>
              </a:r>
              <a:r>
                <a:rPr lang="en-US" sz="2400" b="1" dirty="0">
                  <a:solidFill>
                    <a:schemeClr val="bg2"/>
                  </a:solidFill>
                  <a:latin typeface="Consolas" pitchFamily="49" charset="0"/>
                </a:rPr>
                <a:t>.</a:t>
              </a:r>
            </a:p>
            <a:p>
              <a:pPr algn="l" defTabSz="4284663"/>
              <a:r>
                <a:rPr lang="en-US" sz="2400" b="1" dirty="0">
                  <a:latin typeface="Consolas" pitchFamily="49" charset="0"/>
                </a:rPr>
                <a:t>link(</a:t>
              </a:r>
              <a:r>
                <a:rPr lang="en-US" sz="2400" b="1" dirty="0" err="1">
                  <a:solidFill>
                    <a:srgbClr val="3399FF"/>
                  </a:solidFill>
                  <a:latin typeface="Consolas" pitchFamily="49" charset="0"/>
                </a:rPr>
                <a:t>base</a:t>
              </a:r>
              <a:r>
                <a:rPr lang="en-US" sz="2400" b="1" dirty="0" err="1">
                  <a:latin typeface="Consolas" pitchFamily="49" charset="0"/>
                </a:rPr>
                <a:t>,</a:t>
              </a:r>
              <a:r>
                <a:rPr lang="en-US" sz="2400" b="1" dirty="0" err="1">
                  <a:solidFill>
                    <a:srgbClr val="3399FF"/>
                  </a:solidFill>
                  <a:latin typeface="Consolas" pitchFamily="49" charset="0"/>
                </a:rPr>
                <a:t>a</a:t>
              </a:r>
              <a:r>
                <a:rPr lang="en-US" sz="2400" b="1" dirty="0">
                  <a:latin typeface="Consolas" pitchFamily="49" charset="0"/>
                </a:rPr>
                <a:t>)</a:t>
              </a:r>
              <a:r>
                <a:rPr lang="en-US" sz="2400" b="1" dirty="0">
                  <a:solidFill>
                    <a:schemeClr val="bg2"/>
                  </a:solidFill>
                  <a:latin typeface="Consolas" pitchFamily="49" charset="0"/>
                </a:rPr>
                <a:t>.</a:t>
              </a:r>
            </a:p>
            <a:p>
              <a:pPr algn="l" defTabSz="4284663"/>
              <a:endParaRPr lang="en-US" sz="2400" b="1" dirty="0">
                <a:solidFill>
                  <a:schemeClr val="bg2"/>
                </a:solidFill>
                <a:latin typeface="Consolas" pitchFamily="49" charset="0"/>
              </a:endParaRPr>
            </a:p>
            <a:p>
              <a:pPr algn="l" defTabSz="4284663"/>
              <a:r>
                <a:rPr lang="en-US" sz="2400" b="1" dirty="0">
                  <a:solidFill>
                    <a:schemeClr val="folHlink"/>
                  </a:solidFill>
                  <a:latin typeface="Consolas" pitchFamily="49" charset="0"/>
                </a:rPr>
                <a:t>% </a:t>
              </a:r>
              <a:r>
                <a:rPr lang="en-US" sz="2400" b="1" dirty="0" err="1">
                  <a:solidFill>
                    <a:schemeClr val="folHlink"/>
                  </a:solidFill>
                  <a:latin typeface="Consolas" pitchFamily="49" charset="0"/>
                </a:rPr>
                <a:t>ui</a:t>
              </a:r>
              <a:r>
                <a:rPr lang="en-US" sz="2400" b="1" dirty="0">
                  <a:solidFill>
                    <a:schemeClr val="folHlink"/>
                  </a:solidFill>
                  <a:latin typeface="Consolas" pitchFamily="49" charset="0"/>
                </a:rPr>
                <a:t> bindings</a:t>
              </a:r>
            </a:p>
            <a:p>
              <a:pPr algn="l" defTabSz="4284663"/>
              <a:r>
                <a:rPr lang="en-US" sz="2400" b="1" dirty="0" err="1">
                  <a:solidFill>
                    <a:schemeClr val="bg2"/>
                  </a:solidFill>
                  <a:latin typeface="Consolas" pitchFamily="49" charset="0"/>
                </a:rPr>
                <a:t>ui_space</a:t>
              </a:r>
              <a:r>
                <a:rPr lang="en-US" sz="2400" b="1" dirty="0">
                  <a:solidFill>
                    <a:schemeClr val="bg2"/>
                  </a:solidFill>
                  <a:latin typeface="Consolas" pitchFamily="49" charset="0"/>
                </a:rPr>
                <a:t>(</a:t>
              </a:r>
              <a:r>
                <a:rPr lang="en-US" sz="2400" b="1" dirty="0">
                  <a:solidFill>
                    <a:srgbClr val="3399FF"/>
                  </a:solidFill>
                  <a:latin typeface="Consolas" pitchFamily="49" charset="0"/>
                </a:rPr>
                <a:t>P</a:t>
              </a:r>
              <a:r>
                <a:rPr lang="en-US" sz="2400" b="1" dirty="0">
                  <a:solidFill>
                    <a:schemeClr val="bg2"/>
                  </a:solidFill>
                  <a:latin typeface="Consolas" pitchFamily="49" charset="0"/>
                </a:rPr>
                <a:t>) :- </a:t>
              </a:r>
              <a:r>
                <a:rPr lang="en-US" sz="2400" b="1" dirty="0">
                  <a:latin typeface="Consolas" pitchFamily="49" charset="0"/>
                </a:rPr>
                <a:t>pos(</a:t>
              </a:r>
              <a:r>
                <a:rPr lang="en-US" sz="2400" b="1" dirty="0">
                  <a:solidFill>
                    <a:srgbClr val="3399FF"/>
                  </a:solidFill>
                  <a:latin typeface="Consolas" pitchFamily="49" charset="0"/>
                </a:rPr>
                <a:t>P</a:t>
              </a:r>
              <a:r>
                <a:rPr lang="en-US" sz="2400" b="1" dirty="0">
                  <a:latin typeface="Consolas" pitchFamily="49" charset="0"/>
                </a:rPr>
                <a:t>)</a:t>
              </a:r>
              <a:r>
                <a:rPr lang="en-US" sz="2400" b="1" dirty="0">
                  <a:solidFill>
                    <a:schemeClr val="bg2"/>
                  </a:solidFill>
                  <a:latin typeface="Consolas" pitchFamily="49" charset="0"/>
                </a:rPr>
                <a:t>.</a:t>
              </a:r>
            </a:p>
            <a:p>
              <a:pPr algn="l" defTabSz="4284663"/>
              <a:r>
                <a:rPr lang="en-US" sz="2400" b="1" dirty="0" err="1">
                  <a:solidFill>
                    <a:schemeClr val="bg2"/>
                  </a:solidFill>
                  <a:latin typeface="Consolas" pitchFamily="49" charset="0"/>
                </a:rPr>
                <a:t>ui_token</a:t>
              </a:r>
              <a:r>
                <a:rPr lang="en-US" sz="2400" b="1" dirty="0">
                  <a:solidFill>
                    <a:schemeClr val="bg2"/>
                  </a:solidFill>
                  <a:latin typeface="Consolas" pitchFamily="49" charset="0"/>
                </a:rPr>
                <a:t>(</a:t>
              </a:r>
              <a:r>
                <a:rPr lang="en-US" sz="2400" b="1" dirty="0">
                  <a:solidFill>
                    <a:srgbClr val="3399FF"/>
                  </a:solidFill>
                  <a:latin typeface="Consolas" pitchFamily="49" charset="0"/>
                </a:rPr>
                <a:t>db6k</a:t>
              </a:r>
              <a:r>
                <a:rPr lang="en-US" sz="2400" b="1" dirty="0">
                  <a:solidFill>
                    <a:schemeClr val="bg2"/>
                  </a:solidFill>
                  <a:latin typeface="Consolas" pitchFamily="49" charset="0"/>
                </a:rPr>
                <a:t>).</a:t>
              </a:r>
            </a:p>
            <a:p>
              <a:pPr algn="l" defTabSz="4284663"/>
              <a:endParaRPr lang="en-US" sz="2400" b="1" dirty="0">
                <a:solidFill>
                  <a:schemeClr val="bg2"/>
                </a:solidFill>
                <a:latin typeface="Consolas" pitchFamily="49" charset="0"/>
              </a:endParaRPr>
            </a:p>
            <a:p>
              <a:pPr algn="l" defTabSz="4284663"/>
              <a:r>
                <a:rPr lang="en-US" sz="2400" b="1" dirty="0" err="1">
                  <a:solidFill>
                    <a:schemeClr val="bg2"/>
                  </a:solidFill>
                  <a:latin typeface="Consolas" pitchFamily="49" charset="0"/>
                </a:rPr>
                <a:t>ui_location</a:t>
              </a:r>
              <a:r>
                <a:rPr lang="en-US" sz="2400" b="1" dirty="0">
                  <a:solidFill>
                    <a:schemeClr val="bg2"/>
                  </a:solidFill>
                  <a:latin typeface="Consolas" pitchFamily="49" charset="0"/>
                </a:rPr>
                <a:t>(</a:t>
              </a:r>
              <a:r>
                <a:rPr lang="en-US" sz="2400" b="1" dirty="0">
                  <a:solidFill>
                    <a:srgbClr val="3399FF"/>
                  </a:solidFill>
                  <a:latin typeface="Consolas" pitchFamily="49" charset="0"/>
                </a:rPr>
                <a:t>db6k</a:t>
              </a:r>
              <a:r>
                <a:rPr lang="en-US" sz="2400" b="1" dirty="0">
                  <a:solidFill>
                    <a:schemeClr val="bg2"/>
                  </a:solidFill>
                  <a:latin typeface="Consolas" pitchFamily="49" charset="0"/>
                </a:rPr>
                <a:t>,</a:t>
              </a:r>
              <a:r>
                <a:rPr lang="en-US" sz="2400" b="1" dirty="0">
                  <a:solidFill>
                    <a:srgbClr val="3399FF"/>
                  </a:solidFill>
                  <a:latin typeface="Consolas" pitchFamily="49" charset="0"/>
                </a:rPr>
                <a:t>P</a:t>
              </a:r>
              <a:r>
                <a:rPr lang="en-US" sz="2400" b="1" dirty="0">
                  <a:solidFill>
                    <a:schemeClr val="bg2"/>
                  </a:solidFill>
                  <a:latin typeface="Consolas" pitchFamily="49" charset="0"/>
                </a:rPr>
                <a:t>) :-</a:t>
              </a:r>
            </a:p>
            <a:p>
              <a:pPr algn="l" defTabSz="4284663"/>
              <a:r>
                <a:rPr lang="en-US" sz="2400" b="1" dirty="0">
                  <a:solidFill>
                    <a:schemeClr val="bg2"/>
                  </a:solidFill>
                  <a:latin typeface="Consolas" pitchFamily="49" charset="0"/>
                </a:rPr>
                <a:t>    holds(</a:t>
              </a:r>
              <a:r>
                <a:rPr lang="en-US" sz="2400" b="1" dirty="0">
                  <a:latin typeface="Consolas" pitchFamily="49" charset="0"/>
                </a:rPr>
                <a:t>position(</a:t>
              </a:r>
              <a:r>
                <a:rPr lang="en-US" sz="2400" b="1" dirty="0">
                  <a:solidFill>
                    <a:srgbClr val="3399FF"/>
                  </a:solidFill>
                  <a:latin typeface="Consolas" pitchFamily="49" charset="0"/>
                </a:rPr>
                <a:t>P</a:t>
              </a:r>
              <a:r>
                <a:rPr lang="en-US" sz="2400" b="1" dirty="0">
                  <a:latin typeface="Consolas" pitchFamily="49" charset="0"/>
                </a:rPr>
                <a:t>)</a:t>
              </a:r>
              <a:r>
                <a:rPr lang="en-US" sz="2400" b="1" dirty="0">
                  <a:solidFill>
                    <a:schemeClr val="bg2"/>
                  </a:solidFill>
                  <a:latin typeface="Consolas" pitchFamily="49" charset="0"/>
                </a:rPr>
                <a:t>).</a:t>
              </a:r>
            </a:p>
            <a:p>
              <a:pPr algn="l" defTabSz="4284663"/>
              <a:endParaRPr lang="en-US" sz="2400" b="1" dirty="0">
                <a:solidFill>
                  <a:schemeClr val="bg2"/>
                </a:solidFill>
                <a:latin typeface="Consolas" pitchFamily="49" charset="0"/>
              </a:endParaRPr>
            </a:p>
            <a:p>
              <a:pPr algn="l" defTabSz="4284663"/>
              <a:r>
                <a:rPr lang="en-US" sz="2400" b="1" dirty="0" err="1">
                  <a:solidFill>
                    <a:schemeClr val="bg2"/>
                  </a:solidFill>
                  <a:latin typeface="Consolas" pitchFamily="49" charset="0"/>
                </a:rPr>
                <a:t>ui_triggers</a:t>
              </a:r>
              <a:r>
                <a:rPr lang="en-US" sz="2400" b="1" dirty="0">
                  <a:solidFill>
                    <a:schemeClr val="bg2"/>
                  </a:solidFill>
                  <a:latin typeface="Consolas" pitchFamily="49" charset="0"/>
                </a:rPr>
                <a:t>(</a:t>
              </a:r>
              <a:r>
                <a:rPr lang="en-US" sz="2400" b="1" dirty="0" err="1">
                  <a:solidFill>
                    <a:schemeClr val="bg2"/>
                  </a:solidFill>
                  <a:latin typeface="Consolas" pitchFamily="49" charset="0"/>
                </a:rPr>
                <a:t>ui_click_space</a:t>
              </a:r>
              <a:r>
                <a:rPr lang="en-US" sz="2400" b="1" dirty="0">
                  <a:solidFill>
                    <a:schemeClr val="bg2"/>
                  </a:solidFill>
                  <a:latin typeface="Consolas" pitchFamily="49" charset="0"/>
                </a:rPr>
                <a:t>(</a:t>
              </a:r>
              <a:r>
                <a:rPr lang="en-US" sz="2400" b="1" dirty="0">
                  <a:solidFill>
                    <a:srgbClr val="3399FF"/>
                  </a:solidFill>
                  <a:latin typeface="Consolas" pitchFamily="49" charset="0"/>
                </a:rPr>
                <a:t>P</a:t>
              </a:r>
              <a:r>
                <a:rPr lang="en-US" sz="2400" b="1" dirty="0">
                  <a:solidFill>
                    <a:schemeClr val="bg2"/>
                  </a:solidFill>
                  <a:latin typeface="Consolas" pitchFamily="49" charset="0"/>
                </a:rPr>
                <a:t>),</a:t>
              </a:r>
              <a:r>
                <a:rPr lang="en-US" sz="2400" b="1" dirty="0" err="1">
                  <a:latin typeface="Consolas" pitchFamily="49" charset="0"/>
                </a:rPr>
                <a:t>up_to</a:t>
              </a:r>
              <a:r>
                <a:rPr lang="en-US" sz="2400" b="1" dirty="0">
                  <a:latin typeface="Consolas" pitchFamily="49" charset="0"/>
                </a:rPr>
                <a:t>(</a:t>
              </a:r>
              <a:r>
                <a:rPr lang="en-US" sz="2400" b="1" dirty="0">
                  <a:solidFill>
                    <a:srgbClr val="3399FF"/>
                  </a:solidFill>
                  <a:latin typeface="Consolas" pitchFamily="49" charset="0"/>
                </a:rPr>
                <a:t>P</a:t>
              </a:r>
              <a:r>
                <a:rPr lang="en-US" sz="2400" b="1" dirty="0">
                  <a:latin typeface="Consolas" pitchFamily="49" charset="0"/>
                </a:rPr>
                <a:t>)</a:t>
              </a:r>
              <a:r>
                <a:rPr lang="en-US" sz="2400" b="1" dirty="0">
                  <a:solidFill>
                    <a:schemeClr val="bg2"/>
                  </a:solidFill>
                  <a:latin typeface="Consolas" pitchFamily="49" charset="0"/>
                </a:rPr>
                <a:t>).</a:t>
              </a:r>
            </a:p>
            <a:p>
              <a:pPr algn="l" defTabSz="4284663"/>
              <a:r>
                <a:rPr lang="en-US" sz="2400" b="1" dirty="0" err="1">
                  <a:solidFill>
                    <a:schemeClr val="bg2"/>
                  </a:solidFill>
                  <a:latin typeface="Consolas" pitchFamily="49" charset="0"/>
                </a:rPr>
                <a:t>ui_layout</a:t>
              </a:r>
              <a:r>
                <a:rPr lang="en-US" sz="2400" b="1" dirty="0">
                  <a:solidFill>
                    <a:schemeClr val="bg2"/>
                  </a:solidFill>
                  <a:latin typeface="Consolas" pitchFamily="49" charset="0"/>
                </a:rPr>
                <a:t>(</a:t>
              </a:r>
              <a:r>
                <a:rPr lang="en-US" sz="2400" b="1" dirty="0">
                  <a:solidFill>
                    <a:srgbClr val="3399FF"/>
                  </a:solidFill>
                  <a:latin typeface="Consolas" pitchFamily="49" charset="0"/>
                </a:rPr>
                <a:t>base</a:t>
              </a:r>
              <a:r>
                <a:rPr lang="en-US" sz="2400" b="1" dirty="0">
                  <a:solidFill>
                    <a:schemeClr val="bg2"/>
                  </a:solidFill>
                  <a:latin typeface="Consolas" pitchFamily="49" charset="0"/>
                </a:rPr>
                <a:t>,</a:t>
              </a:r>
              <a:r>
                <a:rPr lang="en-US" sz="2400" b="1" dirty="0">
                  <a:latin typeface="Consolas" pitchFamily="49" charset="0"/>
                </a:rPr>
                <a:t>0.4875</a:t>
              </a:r>
              <a:r>
                <a:rPr lang="en-US" sz="2400" b="1" dirty="0">
                  <a:solidFill>
                    <a:schemeClr val="bg2"/>
                  </a:solidFill>
                  <a:latin typeface="Consolas" pitchFamily="49" charset="0"/>
                </a:rPr>
                <a:t>,</a:t>
              </a:r>
              <a:r>
                <a:rPr lang="en-US" sz="2400" b="1" dirty="0">
                  <a:latin typeface="Consolas" pitchFamily="49" charset="0"/>
                </a:rPr>
                <a:t>0.15</a:t>
              </a:r>
              <a:r>
                <a:rPr lang="en-US" sz="2400" b="1" dirty="0">
                  <a:solidFill>
                    <a:schemeClr val="bg2"/>
                  </a:solidFill>
                  <a:latin typeface="Consolas" pitchFamily="49" charset="0"/>
                </a:rPr>
                <a:t>).</a:t>
              </a:r>
            </a:p>
          </p:txBody>
        </p:sp>
        <p:sp>
          <p:nvSpPr>
            <p:cNvPr id="125" name="Text Box 192"/>
            <p:cNvSpPr txBox="1">
              <a:spLocks noChangeArrowheads="1"/>
            </p:cNvSpPr>
            <p:nvPr/>
          </p:nvSpPr>
          <p:spPr bwMode="auto">
            <a:xfrm>
              <a:off x="18288" y="11232"/>
              <a:ext cx="4800" cy="1685"/>
            </a:xfrm>
            <a:prstGeom prst="rect">
              <a:avLst/>
            </a:prstGeom>
            <a:noFill/>
            <a:ln w="9525" algn="ctr">
              <a:noFill/>
              <a:miter lim="800000"/>
              <a:headEnd/>
              <a:tailEnd/>
            </a:ln>
            <a:effectLst/>
          </p:spPr>
          <p:txBody>
            <a:bodyPr lIns="89255" tIns="44627" rIns="89255" bIns="44627">
              <a:spAutoFit/>
            </a:bodyPr>
            <a:lstStyle/>
            <a:p>
              <a:pPr algn="just" defTabSz="4284663">
                <a:spcBef>
                  <a:spcPct val="50000"/>
                </a:spcBef>
              </a:pPr>
              <a:r>
                <a:rPr lang="en-US" sz="2400" b="1" dirty="0">
                  <a:latin typeface="Calibri" pitchFamily="34" charset="0"/>
                </a:rPr>
                <a:t>Game sketch language sample: </a:t>
              </a:r>
              <a:r>
                <a:rPr lang="en-US" sz="2400" dirty="0">
                  <a:latin typeface="Calibri" pitchFamily="34" charset="0"/>
                </a:rPr>
                <a:t>Game designers use our declarative, logic programming language to concisely describe the mechanics and user interface of their game.  In this sample we reproduce a partial sketch illustrating the movement mechanic in </a:t>
              </a:r>
              <a:r>
                <a:rPr lang="en-US" sz="2400" i="1" dirty="0" err="1">
                  <a:latin typeface="Calibri" pitchFamily="34" charset="0"/>
                </a:rPr>
                <a:t>DrillBot</a:t>
              </a:r>
              <a:r>
                <a:rPr lang="en-US" sz="2400" i="1" dirty="0">
                  <a:latin typeface="Calibri" pitchFamily="34" charset="0"/>
                </a:rPr>
                <a:t> 6000</a:t>
              </a:r>
              <a:r>
                <a:rPr lang="en-US" sz="2400" dirty="0">
                  <a:latin typeface="Calibri" pitchFamily="34" charset="0"/>
                </a:rPr>
                <a:t>, both its logical core and its representation to the player in terms of board-game-like </a:t>
              </a:r>
              <a:r>
                <a:rPr lang="en-US" sz="2400" i="1" dirty="0">
                  <a:latin typeface="Calibri" pitchFamily="34" charset="0"/>
                </a:rPr>
                <a:t>spaces</a:t>
              </a:r>
              <a:r>
                <a:rPr lang="en-US" sz="2400" dirty="0">
                  <a:latin typeface="Calibri" pitchFamily="34" charset="0"/>
                </a:rPr>
                <a:t> and </a:t>
              </a:r>
              <a:r>
                <a:rPr lang="en-US" sz="2400" i="1" dirty="0">
                  <a:latin typeface="Calibri" pitchFamily="34" charset="0"/>
                </a:rPr>
                <a:t>tokens</a:t>
              </a:r>
              <a:r>
                <a:rPr lang="en-US" sz="2400" dirty="0">
                  <a:latin typeface="Calibri" pitchFamily="34" charset="0"/>
                </a:rPr>
                <a:t>.</a:t>
              </a:r>
              <a:endParaRPr lang="en-US" sz="2400" b="1" dirty="0">
                <a:latin typeface="Calibri" pitchFamily="34" charset="0"/>
              </a:endParaRPr>
            </a:p>
          </p:txBody>
        </p:sp>
      </p:grpSp>
      <p:grpSp>
        <p:nvGrpSpPr>
          <p:cNvPr id="126" name="Group 199"/>
          <p:cNvGrpSpPr>
            <a:grpSpLocks/>
          </p:cNvGrpSpPr>
          <p:nvPr/>
        </p:nvGrpSpPr>
        <p:grpSpPr bwMode="auto">
          <a:xfrm>
            <a:off x="14830425" y="7315200"/>
            <a:ext cx="13030200" cy="11956203"/>
            <a:chOff x="9342" y="8592"/>
            <a:chExt cx="8208" cy="7246"/>
          </a:xfrm>
        </p:grpSpPr>
        <p:grpSp>
          <p:nvGrpSpPr>
            <p:cNvPr id="127" name="Group 194"/>
            <p:cNvGrpSpPr>
              <a:grpSpLocks/>
            </p:cNvGrpSpPr>
            <p:nvPr/>
          </p:nvGrpSpPr>
          <p:grpSpPr bwMode="auto">
            <a:xfrm>
              <a:off x="9408" y="8592"/>
              <a:ext cx="8112" cy="6480"/>
              <a:chOff x="9408" y="8592"/>
              <a:chExt cx="8112" cy="6480"/>
            </a:xfrm>
          </p:grpSpPr>
          <p:sp>
            <p:nvSpPr>
              <p:cNvPr id="129" name="Rectangle 186"/>
              <p:cNvSpPr>
                <a:spLocks noChangeArrowheads="1"/>
              </p:cNvSpPr>
              <p:nvPr/>
            </p:nvSpPr>
            <p:spPr bwMode="auto">
              <a:xfrm>
                <a:off x="9408" y="8592"/>
                <a:ext cx="8112" cy="6480"/>
              </a:xfrm>
              <a:prstGeom prst="rect">
                <a:avLst/>
              </a:prstGeom>
              <a:solidFill>
                <a:schemeClr val="bg1"/>
              </a:solidFill>
              <a:ln w="9525" algn="ctr">
                <a:solidFill>
                  <a:schemeClr val="tx1"/>
                </a:solidFill>
                <a:miter lim="800000"/>
                <a:headEnd/>
                <a:tailEnd/>
              </a:ln>
              <a:effectLst/>
            </p:spPr>
            <p:txBody>
              <a:bodyPr wrap="none" anchor="ctr"/>
              <a:lstStyle/>
              <a:p>
                <a:endParaRPr lang="en-US"/>
              </a:p>
            </p:txBody>
          </p:sp>
          <p:grpSp>
            <p:nvGrpSpPr>
              <p:cNvPr id="130" name="Group 193"/>
              <p:cNvGrpSpPr>
                <a:grpSpLocks/>
              </p:cNvGrpSpPr>
              <p:nvPr/>
            </p:nvGrpSpPr>
            <p:grpSpPr bwMode="auto">
              <a:xfrm>
                <a:off x="9648" y="8784"/>
                <a:ext cx="7627" cy="6048"/>
                <a:chOff x="9600" y="8736"/>
                <a:chExt cx="7627" cy="6048"/>
              </a:xfrm>
            </p:grpSpPr>
            <p:sp>
              <p:nvSpPr>
                <p:cNvPr id="131" name="Text Box 160"/>
                <p:cNvSpPr txBox="1">
                  <a:spLocks noChangeArrowheads="1"/>
                </p:cNvSpPr>
                <p:nvPr/>
              </p:nvSpPr>
              <p:spPr bwMode="auto">
                <a:xfrm>
                  <a:off x="13279" y="8918"/>
                  <a:ext cx="925" cy="298"/>
                </a:xfrm>
                <a:prstGeom prst="rect">
                  <a:avLst/>
                </a:prstGeom>
                <a:noFill/>
                <a:ln w="9525">
                  <a:noFill/>
                  <a:miter lim="800000"/>
                  <a:headEnd/>
                  <a:tailEnd/>
                </a:ln>
                <a:effectLst/>
              </p:spPr>
              <p:txBody>
                <a:bodyPr wrap="none">
                  <a:spAutoFit/>
                </a:bodyPr>
                <a:lstStyle/>
                <a:p>
                  <a:r>
                    <a:rPr lang="en-US" sz="2500" b="1">
                      <a:latin typeface="Trebuchet MS" pitchFamily="34" charset="0"/>
                    </a:rPr>
                    <a:t>Designer</a:t>
                  </a:r>
                </a:p>
              </p:txBody>
            </p:sp>
            <p:sp>
              <p:nvSpPr>
                <p:cNvPr id="132" name="Text Box 161"/>
                <p:cNvSpPr txBox="1">
                  <a:spLocks noChangeArrowheads="1"/>
                </p:cNvSpPr>
                <p:nvPr/>
              </p:nvSpPr>
              <p:spPr bwMode="auto">
                <a:xfrm>
                  <a:off x="13375" y="14150"/>
                  <a:ext cx="735" cy="538"/>
                </a:xfrm>
                <a:prstGeom prst="rect">
                  <a:avLst/>
                </a:prstGeom>
                <a:noFill/>
                <a:ln w="9525">
                  <a:noFill/>
                  <a:miter lim="800000"/>
                  <a:headEnd/>
                  <a:tailEnd/>
                </a:ln>
                <a:effectLst/>
              </p:spPr>
              <p:txBody>
                <a:bodyPr wrap="none">
                  <a:spAutoFit/>
                </a:bodyPr>
                <a:lstStyle/>
                <a:p>
                  <a:r>
                    <a:rPr lang="en-US" sz="2500" b="1">
                      <a:latin typeface="Trebuchet MS" pitchFamily="34" charset="0"/>
                    </a:rPr>
                    <a:t>Design</a:t>
                  </a:r>
                  <a:br>
                    <a:rPr lang="en-US" sz="2500" b="1">
                      <a:latin typeface="Trebuchet MS" pitchFamily="34" charset="0"/>
                    </a:rPr>
                  </a:br>
                  <a:r>
                    <a:rPr lang="en-US" sz="2500" b="1">
                      <a:latin typeface="Trebuchet MS" pitchFamily="34" charset="0"/>
                    </a:rPr>
                    <a:t>Insight</a:t>
                  </a:r>
                </a:p>
              </p:txBody>
            </p:sp>
            <p:sp>
              <p:nvSpPr>
                <p:cNvPr id="133" name="Text Box 162"/>
                <p:cNvSpPr txBox="1">
                  <a:spLocks noChangeArrowheads="1"/>
                </p:cNvSpPr>
                <p:nvPr/>
              </p:nvSpPr>
              <p:spPr bwMode="auto">
                <a:xfrm>
                  <a:off x="13097" y="10016"/>
                  <a:ext cx="1290" cy="304"/>
                </a:xfrm>
                <a:prstGeom prst="rect">
                  <a:avLst/>
                </a:prstGeom>
                <a:noFill/>
                <a:ln w="9525">
                  <a:solidFill>
                    <a:schemeClr val="tx1"/>
                  </a:solidFill>
                  <a:miter lim="800000"/>
                  <a:headEnd/>
                  <a:tailEnd/>
                </a:ln>
                <a:effectLst/>
              </p:spPr>
              <p:txBody>
                <a:bodyPr wrap="none">
                  <a:spAutoFit/>
                </a:bodyPr>
                <a:lstStyle/>
                <a:p>
                  <a:r>
                    <a:rPr lang="en-US" sz="2500">
                      <a:latin typeface="Trebuchet MS" pitchFamily="34" charset="0"/>
                    </a:rPr>
                    <a:t>Game Sketch</a:t>
                  </a:r>
                </a:p>
              </p:txBody>
            </p:sp>
            <p:sp>
              <p:nvSpPr>
                <p:cNvPr id="134" name="Text Box 163"/>
                <p:cNvSpPr txBox="1">
                  <a:spLocks noChangeArrowheads="1"/>
                </p:cNvSpPr>
                <p:nvPr/>
              </p:nvSpPr>
              <p:spPr bwMode="auto">
                <a:xfrm>
                  <a:off x="10962" y="10016"/>
                  <a:ext cx="1483" cy="304"/>
                </a:xfrm>
                <a:prstGeom prst="rect">
                  <a:avLst/>
                </a:prstGeom>
                <a:noFill/>
                <a:ln w="9525">
                  <a:solidFill>
                    <a:schemeClr val="tx1"/>
                  </a:solidFill>
                  <a:prstDash val="dash"/>
                  <a:miter lim="800000"/>
                  <a:headEnd/>
                  <a:tailEnd/>
                </a:ln>
                <a:effectLst/>
              </p:spPr>
              <p:txBody>
                <a:bodyPr wrap="none">
                  <a:spAutoFit/>
                </a:bodyPr>
                <a:lstStyle/>
                <a:p>
                  <a:r>
                    <a:rPr lang="en-US" sz="2500">
                      <a:latin typeface="Trebuchet MS" pitchFamily="34" charset="0"/>
                    </a:rPr>
                    <a:t>Analysis Engine</a:t>
                  </a:r>
                </a:p>
              </p:txBody>
            </p:sp>
            <p:sp>
              <p:nvSpPr>
                <p:cNvPr id="135" name="Text Box 164"/>
                <p:cNvSpPr txBox="1">
                  <a:spLocks noChangeArrowheads="1"/>
                </p:cNvSpPr>
                <p:nvPr/>
              </p:nvSpPr>
              <p:spPr bwMode="auto">
                <a:xfrm>
                  <a:off x="15071" y="10016"/>
                  <a:ext cx="1288" cy="304"/>
                </a:xfrm>
                <a:prstGeom prst="rect">
                  <a:avLst/>
                </a:prstGeom>
                <a:noFill/>
                <a:ln w="9525">
                  <a:solidFill>
                    <a:schemeClr val="tx1"/>
                  </a:solidFill>
                  <a:prstDash val="dash"/>
                  <a:miter lim="800000"/>
                  <a:headEnd/>
                  <a:tailEnd/>
                </a:ln>
                <a:effectLst/>
              </p:spPr>
              <p:txBody>
                <a:bodyPr wrap="none">
                  <a:spAutoFit/>
                </a:bodyPr>
                <a:lstStyle/>
                <a:p>
                  <a:r>
                    <a:rPr lang="en-US" sz="2500">
                      <a:latin typeface="Trebuchet MS" pitchFamily="34" charset="0"/>
                    </a:rPr>
                    <a:t>Game Engine</a:t>
                  </a:r>
                </a:p>
              </p:txBody>
            </p:sp>
            <p:sp>
              <p:nvSpPr>
                <p:cNvPr id="136" name="Text Box 165"/>
                <p:cNvSpPr txBox="1">
                  <a:spLocks noChangeArrowheads="1"/>
                </p:cNvSpPr>
                <p:nvPr/>
              </p:nvSpPr>
              <p:spPr bwMode="auto">
                <a:xfrm>
                  <a:off x="10574" y="12440"/>
                  <a:ext cx="1791" cy="1018"/>
                </a:xfrm>
                <a:prstGeom prst="rect">
                  <a:avLst/>
                </a:prstGeom>
                <a:noFill/>
                <a:ln w="9525">
                  <a:noFill/>
                  <a:miter lim="800000"/>
                  <a:headEnd/>
                  <a:tailEnd/>
                </a:ln>
                <a:effectLst/>
              </p:spPr>
              <p:txBody>
                <a:bodyPr wrap="none">
                  <a:spAutoFit/>
                </a:bodyPr>
                <a:lstStyle/>
                <a:p>
                  <a:r>
                    <a:rPr lang="en-US" sz="2500" i="1">
                      <a:latin typeface="Trebuchet MS" pitchFamily="34" charset="0"/>
                    </a:rPr>
                    <a:t>play traces</a:t>
                  </a:r>
                  <a:br>
                    <a:rPr lang="en-US" sz="2500" i="1">
                      <a:latin typeface="Trebuchet MS" pitchFamily="34" charset="0"/>
                    </a:rPr>
                  </a:br>
                  <a:r>
                    <a:rPr lang="en-US" sz="2500" i="1">
                      <a:latin typeface="Trebuchet MS" pitchFamily="34" charset="0"/>
                    </a:rPr>
                    <a:t>implied properties</a:t>
                  </a:r>
                  <a:br>
                    <a:rPr lang="en-US" sz="2500" i="1">
                      <a:latin typeface="Trebuchet MS" pitchFamily="34" charset="0"/>
                    </a:rPr>
                  </a:br>
                  <a:r>
                    <a:rPr lang="en-US" sz="2500" i="1">
                      <a:latin typeface="Trebuchet MS" pitchFamily="34" charset="0"/>
                    </a:rPr>
                    <a:t>exploits</a:t>
                  </a:r>
                  <a:br>
                    <a:rPr lang="en-US" sz="2500" i="1">
                      <a:latin typeface="Trebuchet MS" pitchFamily="34" charset="0"/>
                    </a:rPr>
                  </a:br>
                  <a:r>
                    <a:rPr lang="en-US" sz="2500" i="1">
                      <a:latin typeface="Trebuchet MS" pitchFamily="34" charset="0"/>
                    </a:rPr>
                    <a:t>puzzle solutions</a:t>
                  </a:r>
                </a:p>
              </p:txBody>
            </p:sp>
            <p:sp>
              <p:nvSpPr>
                <p:cNvPr id="137" name="Text Box 166"/>
                <p:cNvSpPr txBox="1">
                  <a:spLocks noChangeArrowheads="1"/>
                </p:cNvSpPr>
                <p:nvPr/>
              </p:nvSpPr>
              <p:spPr bwMode="auto">
                <a:xfrm>
                  <a:off x="15012" y="12480"/>
                  <a:ext cx="1974" cy="1019"/>
                </a:xfrm>
                <a:prstGeom prst="rect">
                  <a:avLst/>
                </a:prstGeom>
                <a:noFill/>
                <a:ln w="9525">
                  <a:noFill/>
                  <a:miter lim="800000"/>
                  <a:headEnd/>
                  <a:tailEnd/>
                </a:ln>
                <a:effectLst/>
              </p:spPr>
              <p:txBody>
                <a:bodyPr>
                  <a:spAutoFit/>
                </a:bodyPr>
                <a:lstStyle/>
                <a:p>
                  <a:r>
                    <a:rPr lang="en-US" sz="2500" i="1">
                      <a:latin typeface="Trebuchet MS" pitchFamily="34" charset="0"/>
                    </a:rPr>
                    <a:t>play traces</a:t>
                  </a:r>
                  <a:br>
                    <a:rPr lang="en-US" sz="2500" i="1">
                      <a:latin typeface="Trebuchet MS" pitchFamily="34" charset="0"/>
                    </a:rPr>
                  </a:br>
                  <a:r>
                    <a:rPr lang="en-US" sz="2500" i="1">
                      <a:latin typeface="Trebuchet MS" pitchFamily="34" charset="0"/>
                    </a:rPr>
                    <a:t>engagement</a:t>
                  </a:r>
                  <a:br>
                    <a:rPr lang="en-US" sz="2500" i="1">
                      <a:latin typeface="Trebuchet MS" pitchFamily="34" charset="0"/>
                    </a:rPr>
                  </a:br>
                  <a:r>
                    <a:rPr lang="en-US" sz="2500" i="1">
                      <a:latin typeface="Trebuchet MS" pitchFamily="34" charset="0"/>
                    </a:rPr>
                    <a:t>fun</a:t>
                  </a:r>
                  <a:br>
                    <a:rPr lang="en-US" sz="2500" i="1">
                      <a:latin typeface="Trebuchet MS" pitchFamily="34" charset="0"/>
                    </a:rPr>
                  </a:br>
                  <a:r>
                    <a:rPr lang="en-US" sz="2500" i="1">
                      <a:latin typeface="Trebuchet MS" pitchFamily="34" charset="0"/>
                    </a:rPr>
                    <a:t>hesitation</a:t>
                  </a:r>
                </a:p>
              </p:txBody>
            </p:sp>
            <p:sp>
              <p:nvSpPr>
                <p:cNvPr id="138" name="Text Box 167"/>
                <p:cNvSpPr txBox="1">
                  <a:spLocks noChangeArrowheads="1"/>
                </p:cNvSpPr>
                <p:nvPr/>
              </p:nvSpPr>
              <p:spPr bwMode="auto">
                <a:xfrm>
                  <a:off x="11581" y="11376"/>
                  <a:ext cx="1884" cy="304"/>
                </a:xfrm>
                <a:prstGeom prst="rect">
                  <a:avLst/>
                </a:prstGeom>
                <a:noFill/>
                <a:ln w="9525">
                  <a:solidFill>
                    <a:schemeClr val="tx1"/>
                  </a:solidFill>
                  <a:miter lim="800000"/>
                  <a:headEnd/>
                  <a:tailEnd/>
                </a:ln>
                <a:effectLst/>
              </p:spPr>
              <p:txBody>
                <a:bodyPr wrap="none">
                  <a:spAutoFit/>
                </a:bodyPr>
                <a:lstStyle/>
                <a:p>
                  <a:r>
                    <a:rPr lang="en-US" sz="2500">
                      <a:latin typeface="Trebuchet MS" pitchFamily="34" charset="0"/>
                    </a:rPr>
                    <a:t>Formal Rule System</a:t>
                  </a:r>
                </a:p>
              </p:txBody>
            </p:sp>
            <p:sp>
              <p:nvSpPr>
                <p:cNvPr id="139" name="Text Box 168"/>
                <p:cNvSpPr txBox="1">
                  <a:spLocks noChangeArrowheads="1"/>
                </p:cNvSpPr>
                <p:nvPr/>
              </p:nvSpPr>
              <p:spPr bwMode="auto">
                <a:xfrm>
                  <a:off x="14035" y="11376"/>
                  <a:ext cx="1822" cy="304"/>
                </a:xfrm>
                <a:prstGeom prst="rect">
                  <a:avLst/>
                </a:prstGeom>
                <a:noFill/>
                <a:ln w="9525">
                  <a:solidFill>
                    <a:schemeClr val="tx1"/>
                  </a:solidFill>
                  <a:miter lim="800000"/>
                  <a:headEnd/>
                  <a:tailEnd/>
                </a:ln>
                <a:effectLst/>
              </p:spPr>
              <p:txBody>
                <a:bodyPr wrap="none">
                  <a:spAutoFit/>
                </a:bodyPr>
                <a:lstStyle/>
                <a:p>
                  <a:r>
                    <a:rPr lang="en-US" sz="2500">
                      <a:latin typeface="Trebuchet MS" pitchFamily="34" charset="0"/>
                    </a:rPr>
                    <a:t>Playable Prototype</a:t>
                  </a:r>
                </a:p>
              </p:txBody>
            </p:sp>
            <p:sp>
              <p:nvSpPr>
                <p:cNvPr id="140" name="Text Box 169"/>
                <p:cNvSpPr txBox="1">
                  <a:spLocks noChangeArrowheads="1"/>
                </p:cNvSpPr>
                <p:nvPr/>
              </p:nvSpPr>
              <p:spPr bwMode="auto">
                <a:xfrm>
                  <a:off x="16369" y="11219"/>
                  <a:ext cx="858" cy="538"/>
                </a:xfrm>
                <a:prstGeom prst="rect">
                  <a:avLst/>
                </a:prstGeom>
                <a:noFill/>
                <a:ln w="9525">
                  <a:noFill/>
                  <a:miter lim="800000"/>
                  <a:headEnd/>
                  <a:tailEnd/>
                </a:ln>
                <a:effectLst/>
              </p:spPr>
              <p:txBody>
                <a:bodyPr wrap="none">
                  <a:spAutoFit/>
                </a:bodyPr>
                <a:lstStyle/>
                <a:p>
                  <a:r>
                    <a:rPr lang="en-US" sz="2500">
                      <a:latin typeface="Trebuchet MS" pitchFamily="34" charset="0"/>
                    </a:rPr>
                    <a:t>human</a:t>
                  </a:r>
                  <a:br>
                    <a:rPr lang="en-US" sz="2500">
                      <a:latin typeface="Trebuchet MS" pitchFamily="34" charset="0"/>
                    </a:rPr>
                  </a:br>
                  <a:r>
                    <a:rPr lang="en-US" sz="2500">
                      <a:latin typeface="Trebuchet MS" pitchFamily="34" charset="0"/>
                    </a:rPr>
                    <a:t>subjects</a:t>
                  </a:r>
                </a:p>
              </p:txBody>
            </p:sp>
            <p:sp>
              <p:nvSpPr>
                <p:cNvPr id="141" name="Text Box 170"/>
                <p:cNvSpPr txBox="1">
                  <a:spLocks noChangeArrowheads="1"/>
                </p:cNvSpPr>
                <p:nvPr/>
              </p:nvSpPr>
              <p:spPr bwMode="auto">
                <a:xfrm>
                  <a:off x="10036" y="11222"/>
                  <a:ext cx="1155" cy="538"/>
                </a:xfrm>
                <a:prstGeom prst="rect">
                  <a:avLst/>
                </a:prstGeom>
                <a:noFill/>
                <a:ln w="9525">
                  <a:noFill/>
                  <a:miter lim="800000"/>
                  <a:headEnd/>
                  <a:tailEnd/>
                </a:ln>
                <a:effectLst/>
              </p:spPr>
              <p:txBody>
                <a:bodyPr wrap="none">
                  <a:spAutoFit/>
                </a:bodyPr>
                <a:lstStyle/>
                <a:p>
                  <a:r>
                    <a:rPr lang="en-US" sz="2500">
                      <a:latin typeface="Trebuchet MS" pitchFamily="34" charset="0"/>
                    </a:rPr>
                    <a:t>constraints</a:t>
                  </a:r>
                  <a:br>
                    <a:rPr lang="en-US" sz="2500">
                      <a:latin typeface="Trebuchet MS" pitchFamily="34" charset="0"/>
                    </a:rPr>
                  </a:br>
                  <a:r>
                    <a:rPr lang="en-US" sz="2500">
                      <a:latin typeface="Trebuchet MS" pitchFamily="34" charset="0"/>
                    </a:rPr>
                    <a:t>and queries</a:t>
                  </a:r>
                </a:p>
              </p:txBody>
            </p:sp>
            <p:sp>
              <p:nvSpPr>
                <p:cNvPr id="142" name="Line 171"/>
                <p:cNvSpPr>
                  <a:spLocks noChangeShapeType="1"/>
                </p:cNvSpPr>
                <p:nvPr/>
              </p:nvSpPr>
              <p:spPr bwMode="auto">
                <a:xfrm>
                  <a:off x="13768" y="9312"/>
                  <a:ext cx="0" cy="576"/>
                </a:xfrm>
                <a:prstGeom prst="line">
                  <a:avLst/>
                </a:prstGeom>
                <a:noFill/>
                <a:ln w="50800">
                  <a:solidFill>
                    <a:schemeClr val="tx1"/>
                  </a:solidFill>
                  <a:round/>
                  <a:headEnd/>
                  <a:tailEnd type="triangle" w="lg" len="lg"/>
                </a:ln>
                <a:effectLst/>
              </p:spPr>
              <p:txBody>
                <a:bodyPr/>
                <a:lstStyle/>
                <a:p>
                  <a:endParaRPr lang="en-US"/>
                </a:p>
              </p:txBody>
            </p:sp>
            <p:sp>
              <p:nvSpPr>
                <p:cNvPr id="143" name="Line 172"/>
                <p:cNvSpPr>
                  <a:spLocks noChangeShapeType="1"/>
                </p:cNvSpPr>
                <p:nvPr/>
              </p:nvSpPr>
              <p:spPr bwMode="auto">
                <a:xfrm>
                  <a:off x="9600" y="8736"/>
                  <a:ext cx="3510" cy="288"/>
                </a:xfrm>
                <a:prstGeom prst="line">
                  <a:avLst/>
                </a:prstGeom>
                <a:noFill/>
                <a:ln w="50800">
                  <a:solidFill>
                    <a:srgbClr val="FF0000"/>
                  </a:solidFill>
                  <a:round/>
                  <a:headEnd/>
                  <a:tailEnd type="triangle" w="lg" len="lg"/>
                </a:ln>
                <a:effectLst/>
              </p:spPr>
              <p:txBody>
                <a:bodyPr/>
                <a:lstStyle/>
                <a:p>
                  <a:endParaRPr lang="en-US"/>
                </a:p>
              </p:txBody>
            </p:sp>
            <p:sp>
              <p:nvSpPr>
                <p:cNvPr id="144" name="Line 173"/>
                <p:cNvSpPr>
                  <a:spLocks noChangeShapeType="1"/>
                </p:cNvSpPr>
                <p:nvPr/>
              </p:nvSpPr>
              <p:spPr bwMode="auto">
                <a:xfrm flipH="1">
                  <a:off x="9600" y="14424"/>
                  <a:ext cx="3583" cy="360"/>
                </a:xfrm>
                <a:prstGeom prst="line">
                  <a:avLst/>
                </a:prstGeom>
                <a:noFill/>
                <a:ln w="50800">
                  <a:solidFill>
                    <a:srgbClr val="FF0000"/>
                  </a:solidFill>
                  <a:round/>
                  <a:headEnd/>
                  <a:tailEnd/>
                </a:ln>
                <a:effectLst/>
              </p:spPr>
              <p:txBody>
                <a:bodyPr/>
                <a:lstStyle/>
                <a:p>
                  <a:endParaRPr lang="en-US"/>
                </a:p>
              </p:txBody>
            </p:sp>
            <p:sp>
              <p:nvSpPr>
                <p:cNvPr id="145" name="Line 174"/>
                <p:cNvSpPr>
                  <a:spLocks noChangeShapeType="1"/>
                </p:cNvSpPr>
                <p:nvPr/>
              </p:nvSpPr>
              <p:spPr bwMode="auto">
                <a:xfrm>
                  <a:off x="9600" y="8736"/>
                  <a:ext cx="0" cy="6048"/>
                </a:xfrm>
                <a:prstGeom prst="line">
                  <a:avLst/>
                </a:prstGeom>
                <a:noFill/>
                <a:ln w="50800">
                  <a:solidFill>
                    <a:srgbClr val="FF0000"/>
                  </a:solidFill>
                  <a:round/>
                  <a:headEnd/>
                  <a:tailEnd/>
                </a:ln>
                <a:effectLst/>
              </p:spPr>
              <p:txBody>
                <a:bodyPr/>
                <a:lstStyle/>
                <a:p>
                  <a:endParaRPr lang="en-US"/>
                </a:p>
              </p:txBody>
            </p:sp>
            <p:sp>
              <p:nvSpPr>
                <p:cNvPr id="146" name="Line 175"/>
                <p:cNvSpPr>
                  <a:spLocks noChangeShapeType="1"/>
                </p:cNvSpPr>
                <p:nvPr/>
              </p:nvSpPr>
              <p:spPr bwMode="auto">
                <a:xfrm>
                  <a:off x="12379" y="11832"/>
                  <a:ext cx="1170" cy="2304"/>
                </a:xfrm>
                <a:prstGeom prst="line">
                  <a:avLst/>
                </a:prstGeom>
                <a:noFill/>
                <a:ln w="50800">
                  <a:solidFill>
                    <a:schemeClr val="tx1"/>
                  </a:solidFill>
                  <a:round/>
                  <a:headEnd/>
                  <a:tailEnd type="triangle" w="lg" len="lg"/>
                </a:ln>
                <a:effectLst/>
              </p:spPr>
              <p:txBody>
                <a:bodyPr/>
                <a:lstStyle/>
                <a:p>
                  <a:endParaRPr lang="en-US"/>
                </a:p>
              </p:txBody>
            </p:sp>
            <p:sp>
              <p:nvSpPr>
                <p:cNvPr id="147" name="Line 176"/>
                <p:cNvSpPr>
                  <a:spLocks noChangeShapeType="1"/>
                </p:cNvSpPr>
                <p:nvPr/>
              </p:nvSpPr>
              <p:spPr bwMode="auto">
                <a:xfrm flipH="1">
                  <a:off x="13915" y="11832"/>
                  <a:ext cx="1097" cy="2304"/>
                </a:xfrm>
                <a:prstGeom prst="line">
                  <a:avLst/>
                </a:prstGeom>
                <a:noFill/>
                <a:ln w="50800">
                  <a:solidFill>
                    <a:schemeClr val="tx1"/>
                  </a:solidFill>
                  <a:round/>
                  <a:headEnd/>
                  <a:tailEnd type="triangle" w="lg" len="lg"/>
                </a:ln>
                <a:effectLst/>
              </p:spPr>
              <p:txBody>
                <a:bodyPr/>
                <a:lstStyle/>
                <a:p>
                  <a:endParaRPr lang="en-US"/>
                </a:p>
              </p:txBody>
            </p:sp>
            <p:sp>
              <p:nvSpPr>
                <p:cNvPr id="148" name="Line 177"/>
                <p:cNvSpPr>
                  <a:spLocks noChangeShapeType="1"/>
                </p:cNvSpPr>
                <p:nvPr/>
              </p:nvSpPr>
              <p:spPr bwMode="auto">
                <a:xfrm>
                  <a:off x="10624" y="11832"/>
                  <a:ext cx="2048" cy="0"/>
                </a:xfrm>
                <a:prstGeom prst="line">
                  <a:avLst/>
                </a:prstGeom>
                <a:noFill/>
                <a:ln w="50800">
                  <a:solidFill>
                    <a:schemeClr val="tx1"/>
                  </a:solidFill>
                  <a:round/>
                  <a:headEnd/>
                  <a:tailEnd/>
                </a:ln>
                <a:effectLst/>
              </p:spPr>
              <p:txBody>
                <a:bodyPr/>
                <a:lstStyle/>
                <a:p>
                  <a:endParaRPr lang="en-US"/>
                </a:p>
              </p:txBody>
            </p:sp>
            <p:sp>
              <p:nvSpPr>
                <p:cNvPr id="149" name="Line 178"/>
                <p:cNvSpPr>
                  <a:spLocks noChangeShapeType="1"/>
                </p:cNvSpPr>
                <p:nvPr/>
              </p:nvSpPr>
              <p:spPr bwMode="auto">
                <a:xfrm>
                  <a:off x="14719" y="11832"/>
                  <a:ext cx="2048" cy="0"/>
                </a:xfrm>
                <a:prstGeom prst="line">
                  <a:avLst/>
                </a:prstGeom>
                <a:noFill/>
                <a:ln w="50800">
                  <a:solidFill>
                    <a:schemeClr val="tx1"/>
                  </a:solidFill>
                  <a:round/>
                  <a:headEnd/>
                  <a:tailEnd/>
                </a:ln>
                <a:effectLst/>
              </p:spPr>
              <p:txBody>
                <a:bodyPr/>
                <a:lstStyle/>
                <a:p>
                  <a:endParaRPr lang="en-US"/>
                </a:p>
              </p:txBody>
            </p:sp>
            <p:sp>
              <p:nvSpPr>
                <p:cNvPr id="150" name="Line 179"/>
                <p:cNvSpPr>
                  <a:spLocks noChangeShapeType="1"/>
                </p:cNvSpPr>
                <p:nvPr/>
              </p:nvSpPr>
              <p:spPr bwMode="auto">
                <a:xfrm>
                  <a:off x="14515" y="10464"/>
                  <a:ext cx="439" cy="792"/>
                </a:xfrm>
                <a:prstGeom prst="line">
                  <a:avLst/>
                </a:prstGeom>
                <a:noFill/>
                <a:ln w="50800">
                  <a:solidFill>
                    <a:schemeClr val="tx1"/>
                  </a:solidFill>
                  <a:round/>
                  <a:headEnd/>
                  <a:tailEnd type="triangle" w="lg" len="lg"/>
                </a:ln>
                <a:effectLst/>
              </p:spPr>
              <p:txBody>
                <a:bodyPr/>
                <a:lstStyle/>
                <a:p>
                  <a:endParaRPr lang="en-US"/>
                </a:p>
              </p:txBody>
            </p:sp>
            <p:sp>
              <p:nvSpPr>
                <p:cNvPr id="151" name="Line 180"/>
                <p:cNvSpPr>
                  <a:spLocks noChangeShapeType="1"/>
                </p:cNvSpPr>
                <p:nvPr/>
              </p:nvSpPr>
              <p:spPr bwMode="auto">
                <a:xfrm>
                  <a:off x="14061" y="10464"/>
                  <a:ext cx="2048" cy="0"/>
                </a:xfrm>
                <a:prstGeom prst="line">
                  <a:avLst/>
                </a:prstGeom>
                <a:noFill/>
                <a:ln w="50800">
                  <a:solidFill>
                    <a:schemeClr val="tx1"/>
                  </a:solidFill>
                  <a:round/>
                  <a:headEnd/>
                  <a:tailEnd/>
                </a:ln>
                <a:effectLst/>
              </p:spPr>
              <p:txBody>
                <a:bodyPr/>
                <a:lstStyle/>
                <a:p>
                  <a:endParaRPr lang="en-US"/>
                </a:p>
              </p:txBody>
            </p:sp>
            <p:sp>
              <p:nvSpPr>
                <p:cNvPr id="152" name="Line 181"/>
                <p:cNvSpPr>
                  <a:spLocks noChangeShapeType="1"/>
                </p:cNvSpPr>
                <p:nvPr/>
              </p:nvSpPr>
              <p:spPr bwMode="auto">
                <a:xfrm flipH="1">
                  <a:off x="12598" y="10464"/>
                  <a:ext cx="366" cy="792"/>
                </a:xfrm>
                <a:prstGeom prst="line">
                  <a:avLst/>
                </a:prstGeom>
                <a:noFill/>
                <a:ln w="50800">
                  <a:solidFill>
                    <a:schemeClr val="tx1"/>
                  </a:solidFill>
                  <a:round/>
                  <a:headEnd/>
                  <a:tailEnd type="triangle" w="lg" len="lg"/>
                </a:ln>
                <a:effectLst/>
              </p:spPr>
              <p:txBody>
                <a:bodyPr/>
                <a:lstStyle/>
                <a:p>
                  <a:endParaRPr lang="en-US"/>
                </a:p>
              </p:txBody>
            </p:sp>
            <p:sp>
              <p:nvSpPr>
                <p:cNvPr id="153" name="Line 182"/>
                <p:cNvSpPr>
                  <a:spLocks noChangeShapeType="1"/>
                </p:cNvSpPr>
                <p:nvPr/>
              </p:nvSpPr>
              <p:spPr bwMode="auto">
                <a:xfrm>
                  <a:off x="11428" y="10464"/>
                  <a:ext cx="2048" cy="0"/>
                </a:xfrm>
                <a:prstGeom prst="line">
                  <a:avLst/>
                </a:prstGeom>
                <a:noFill/>
                <a:ln w="50800">
                  <a:solidFill>
                    <a:schemeClr val="tx1"/>
                  </a:solidFill>
                  <a:round/>
                  <a:headEnd/>
                  <a:tailEnd/>
                </a:ln>
                <a:effectLst/>
              </p:spPr>
              <p:txBody>
                <a:bodyPr/>
                <a:lstStyle/>
                <a:p>
                  <a:endParaRPr lang="en-US"/>
                </a:p>
              </p:txBody>
            </p:sp>
            <p:sp>
              <p:nvSpPr>
                <p:cNvPr id="154" name="Line 183"/>
                <p:cNvSpPr>
                  <a:spLocks noChangeShapeType="1"/>
                </p:cNvSpPr>
                <p:nvPr/>
              </p:nvSpPr>
              <p:spPr bwMode="auto">
                <a:xfrm>
                  <a:off x="10478" y="9456"/>
                  <a:ext cx="6435" cy="0"/>
                </a:xfrm>
                <a:prstGeom prst="line">
                  <a:avLst/>
                </a:prstGeom>
                <a:noFill/>
                <a:ln w="50800">
                  <a:solidFill>
                    <a:schemeClr val="tx1"/>
                  </a:solidFill>
                  <a:round/>
                  <a:headEnd/>
                  <a:tailEnd/>
                </a:ln>
                <a:effectLst/>
              </p:spPr>
              <p:txBody>
                <a:bodyPr/>
                <a:lstStyle/>
                <a:p>
                  <a:endParaRPr lang="en-US"/>
                </a:p>
              </p:txBody>
            </p:sp>
            <p:sp>
              <p:nvSpPr>
                <p:cNvPr id="155" name="Line 184"/>
                <p:cNvSpPr>
                  <a:spLocks noChangeShapeType="1"/>
                </p:cNvSpPr>
                <p:nvPr/>
              </p:nvSpPr>
              <p:spPr bwMode="auto">
                <a:xfrm>
                  <a:off x="16913" y="9456"/>
                  <a:ext cx="0" cy="1728"/>
                </a:xfrm>
                <a:prstGeom prst="line">
                  <a:avLst/>
                </a:prstGeom>
                <a:noFill/>
                <a:ln w="50800">
                  <a:solidFill>
                    <a:schemeClr val="tx1"/>
                  </a:solidFill>
                  <a:round/>
                  <a:headEnd/>
                  <a:tailEnd type="triangle" w="lg" len="lg"/>
                </a:ln>
                <a:effectLst/>
              </p:spPr>
              <p:txBody>
                <a:bodyPr/>
                <a:lstStyle/>
                <a:p>
                  <a:endParaRPr lang="en-US"/>
                </a:p>
              </p:txBody>
            </p:sp>
            <p:sp>
              <p:nvSpPr>
                <p:cNvPr id="156" name="Line 185"/>
                <p:cNvSpPr>
                  <a:spLocks noChangeShapeType="1"/>
                </p:cNvSpPr>
                <p:nvPr/>
              </p:nvSpPr>
              <p:spPr bwMode="auto">
                <a:xfrm>
                  <a:off x="10478" y="9456"/>
                  <a:ext cx="0" cy="1728"/>
                </a:xfrm>
                <a:prstGeom prst="line">
                  <a:avLst/>
                </a:prstGeom>
                <a:noFill/>
                <a:ln w="50800">
                  <a:solidFill>
                    <a:schemeClr val="tx1"/>
                  </a:solidFill>
                  <a:round/>
                  <a:headEnd/>
                  <a:tailEnd type="triangle" w="lg" len="lg"/>
                </a:ln>
                <a:effectLst/>
              </p:spPr>
              <p:txBody>
                <a:bodyPr/>
                <a:lstStyle/>
                <a:p>
                  <a:endParaRPr lang="en-US"/>
                </a:p>
              </p:txBody>
            </p:sp>
          </p:grpSp>
        </p:grpSp>
        <p:sp>
          <p:nvSpPr>
            <p:cNvPr id="128" name="Text Box 187"/>
            <p:cNvSpPr txBox="1">
              <a:spLocks noChangeArrowheads="1"/>
            </p:cNvSpPr>
            <p:nvPr/>
          </p:nvSpPr>
          <p:spPr bwMode="auto">
            <a:xfrm>
              <a:off x="9342" y="15112"/>
              <a:ext cx="8208" cy="726"/>
            </a:xfrm>
            <a:prstGeom prst="rect">
              <a:avLst/>
            </a:prstGeom>
            <a:noFill/>
            <a:ln w="9525" algn="ctr">
              <a:noFill/>
              <a:miter lim="800000"/>
              <a:headEnd/>
              <a:tailEnd/>
            </a:ln>
            <a:effectLst/>
          </p:spPr>
          <p:txBody>
            <a:bodyPr lIns="89255" tIns="44627" rIns="89255" bIns="44627">
              <a:spAutoFit/>
            </a:bodyPr>
            <a:lstStyle/>
            <a:p>
              <a:pPr algn="just" defTabSz="4284663">
                <a:spcBef>
                  <a:spcPct val="50000"/>
                </a:spcBef>
              </a:pPr>
              <a:r>
                <a:rPr lang="en-US" sz="2400" b="1" dirty="0">
                  <a:latin typeface="Calibri" pitchFamily="34" charset="0"/>
                </a:rPr>
                <a:t>System architecture: </a:t>
              </a:r>
              <a:r>
                <a:rPr lang="en-US" sz="2400" dirty="0">
                  <a:latin typeface="Calibri" pitchFamily="34" charset="0"/>
                </a:rPr>
                <a:t>Using our system, the designer supplies a single game sketch in exchange for two rich source of design backtalk.  They can get backtalk from their sketch by applying constraints and queries to the formal rule system or engaging human test subjects with the playable prototype.</a:t>
              </a:r>
              <a:endParaRPr lang="en-US" sz="2400" b="1" dirty="0">
                <a:latin typeface="Calibri" pitchFamily="34" charset="0"/>
              </a:endParaRPr>
            </a:p>
          </p:txBody>
        </p:sp>
      </p:grpSp>
      <p:grpSp>
        <p:nvGrpSpPr>
          <p:cNvPr id="157" name="Group 198"/>
          <p:cNvGrpSpPr>
            <a:grpSpLocks/>
          </p:cNvGrpSpPr>
          <p:nvPr/>
        </p:nvGrpSpPr>
        <p:grpSpPr bwMode="auto">
          <a:xfrm>
            <a:off x="14936787" y="21645562"/>
            <a:ext cx="6170613" cy="7323138"/>
            <a:chOff x="9408" y="3936"/>
            <a:chExt cx="3887" cy="4613"/>
          </a:xfrm>
        </p:grpSpPr>
        <p:sp>
          <p:nvSpPr>
            <p:cNvPr id="158" name="Text Box 24"/>
            <p:cNvSpPr txBox="1">
              <a:spLocks noChangeArrowheads="1"/>
            </p:cNvSpPr>
            <p:nvPr/>
          </p:nvSpPr>
          <p:spPr bwMode="auto">
            <a:xfrm>
              <a:off x="9456" y="7096"/>
              <a:ext cx="3792" cy="1453"/>
            </a:xfrm>
            <a:prstGeom prst="rect">
              <a:avLst/>
            </a:prstGeom>
            <a:noFill/>
            <a:ln w="9525" algn="ctr">
              <a:noFill/>
              <a:miter lim="800000"/>
              <a:headEnd/>
              <a:tailEnd/>
            </a:ln>
            <a:effectLst/>
          </p:spPr>
          <p:txBody>
            <a:bodyPr lIns="89255" tIns="44627" rIns="89255" bIns="44627">
              <a:spAutoFit/>
            </a:bodyPr>
            <a:lstStyle/>
            <a:p>
              <a:pPr algn="just" defTabSz="4284663">
                <a:spcBef>
                  <a:spcPct val="50000"/>
                </a:spcBef>
              </a:pPr>
              <a:r>
                <a:rPr lang="en-US" sz="2400" b="1" dirty="0">
                  <a:latin typeface="Calibri" pitchFamily="34" charset="0"/>
                </a:rPr>
                <a:t>Screenshot of a game sketch: </a:t>
              </a:r>
              <a:r>
                <a:rPr lang="en-US" sz="2400" dirty="0">
                  <a:latin typeface="Calibri" pitchFamily="34" charset="0"/>
                </a:rPr>
                <a:t>In </a:t>
              </a:r>
              <a:r>
                <a:rPr lang="en-US" sz="2400" i="1" dirty="0" err="1">
                  <a:latin typeface="Calibri" pitchFamily="34" charset="0"/>
                </a:rPr>
                <a:t>DrillBot</a:t>
              </a:r>
              <a:r>
                <a:rPr lang="en-US" sz="2400" i="1" dirty="0">
                  <a:latin typeface="Calibri" pitchFamily="34" charset="0"/>
                </a:rPr>
                <a:t> 6000</a:t>
              </a:r>
              <a:r>
                <a:rPr lang="en-US" sz="2400" dirty="0">
                  <a:latin typeface="Calibri" pitchFamily="34" charset="0"/>
                </a:rPr>
                <a:t>, the player moves a mining robot through underground caverns, drilling out rocks of mixed value, while managing energy usage and periodically returning to the surface to refuel and trade items.</a:t>
              </a:r>
              <a:endParaRPr lang="en-US" sz="2400" b="1" dirty="0">
                <a:latin typeface="Calibri" pitchFamily="34" charset="0"/>
              </a:endParaRPr>
            </a:p>
          </p:txBody>
        </p:sp>
        <p:pic>
          <p:nvPicPr>
            <p:cNvPr id="159" name="Picture 126"/>
            <p:cNvPicPr>
              <a:picLocks noChangeAspect="1" noChangeArrowheads="1"/>
            </p:cNvPicPr>
            <p:nvPr/>
          </p:nvPicPr>
          <p:blipFill>
            <a:blip r:embed="rId2"/>
            <a:srcRect/>
            <a:stretch>
              <a:fillRect/>
            </a:stretch>
          </p:blipFill>
          <p:spPr bwMode="auto">
            <a:xfrm>
              <a:off x="9408" y="3936"/>
              <a:ext cx="3887" cy="3024"/>
            </a:xfrm>
            <a:prstGeom prst="rect">
              <a:avLst/>
            </a:prstGeom>
            <a:noFill/>
            <a:ln w="9525" algn="ctr">
              <a:solidFill>
                <a:schemeClr val="tx1"/>
              </a:solidFill>
              <a:miter lim="800000"/>
              <a:headEnd/>
              <a:tailEnd/>
            </a:ln>
            <a:effectLst/>
          </p:spPr>
        </p:pic>
      </p:grpSp>
      <p:grpSp>
        <p:nvGrpSpPr>
          <p:cNvPr id="160" name="Group 197"/>
          <p:cNvGrpSpPr>
            <a:grpSpLocks/>
          </p:cNvGrpSpPr>
          <p:nvPr/>
        </p:nvGrpSpPr>
        <p:grpSpPr bwMode="auto">
          <a:xfrm>
            <a:off x="21259800" y="21645562"/>
            <a:ext cx="6705600" cy="7691438"/>
            <a:chOff x="13392" y="3936"/>
            <a:chExt cx="4224" cy="4845"/>
          </a:xfrm>
        </p:grpSpPr>
        <p:pic>
          <p:nvPicPr>
            <p:cNvPr id="161" name="Picture 128" descr="motherload"/>
            <p:cNvPicPr>
              <a:picLocks noChangeAspect="1" noChangeArrowheads="1"/>
            </p:cNvPicPr>
            <p:nvPr/>
          </p:nvPicPr>
          <p:blipFill>
            <a:blip r:embed="rId3"/>
            <a:srcRect/>
            <a:stretch>
              <a:fillRect/>
            </a:stretch>
          </p:blipFill>
          <p:spPr bwMode="auto">
            <a:xfrm>
              <a:off x="13440" y="3936"/>
              <a:ext cx="4157" cy="3024"/>
            </a:xfrm>
            <a:prstGeom prst="rect">
              <a:avLst/>
            </a:prstGeom>
            <a:noFill/>
            <a:ln w="9525">
              <a:solidFill>
                <a:schemeClr val="tx1"/>
              </a:solidFill>
              <a:miter lim="800000"/>
              <a:headEnd/>
              <a:tailEnd/>
            </a:ln>
          </p:spPr>
        </p:pic>
        <p:sp>
          <p:nvSpPr>
            <p:cNvPr id="162" name="Text Box 130"/>
            <p:cNvSpPr txBox="1">
              <a:spLocks noChangeArrowheads="1"/>
            </p:cNvSpPr>
            <p:nvPr/>
          </p:nvSpPr>
          <p:spPr bwMode="auto">
            <a:xfrm>
              <a:off x="13392" y="7096"/>
              <a:ext cx="4224" cy="1685"/>
            </a:xfrm>
            <a:prstGeom prst="rect">
              <a:avLst/>
            </a:prstGeom>
            <a:noFill/>
            <a:ln w="9525" algn="ctr">
              <a:noFill/>
              <a:miter lim="800000"/>
              <a:headEnd/>
              <a:tailEnd/>
            </a:ln>
            <a:effectLst/>
          </p:spPr>
          <p:txBody>
            <a:bodyPr lIns="89255" tIns="44627" rIns="89255" bIns="44627">
              <a:spAutoFit/>
            </a:bodyPr>
            <a:lstStyle/>
            <a:p>
              <a:pPr algn="just" defTabSz="4284663">
                <a:spcBef>
                  <a:spcPct val="50000"/>
                </a:spcBef>
              </a:pPr>
              <a:r>
                <a:rPr lang="en-US" sz="2400" b="1" dirty="0">
                  <a:latin typeface="Calibri" pitchFamily="34" charset="0"/>
                </a:rPr>
                <a:t>Inspiration: </a:t>
              </a:r>
              <a:r>
                <a:rPr lang="en-US" sz="2400" i="1" dirty="0" err="1">
                  <a:latin typeface="Calibri" pitchFamily="34" charset="0"/>
                </a:rPr>
                <a:t>Motherload</a:t>
              </a:r>
              <a:r>
                <a:rPr lang="en-US" sz="2400" dirty="0">
                  <a:latin typeface="Calibri" pitchFamily="34" charset="0"/>
                </a:rPr>
                <a:t>, a popular, commercial Flash game created by </a:t>
              </a:r>
              <a:r>
                <a:rPr lang="en-US" sz="2400" dirty="0" err="1">
                  <a:latin typeface="Calibri" pitchFamily="34" charset="0"/>
                </a:rPr>
                <a:t>XGen</a:t>
              </a:r>
              <a:r>
                <a:rPr lang="en-US" sz="2400" dirty="0">
                  <a:latin typeface="Calibri" pitchFamily="34" charset="0"/>
                </a:rPr>
                <a:t> Studios, was the inspiration for </a:t>
              </a:r>
              <a:r>
                <a:rPr lang="en-US" sz="2400" i="1" dirty="0" err="1">
                  <a:latin typeface="Calibri" pitchFamily="34" charset="0"/>
                </a:rPr>
                <a:t>DrillBot</a:t>
              </a:r>
              <a:r>
                <a:rPr lang="en-US" sz="2400" i="1" dirty="0">
                  <a:latin typeface="Calibri" pitchFamily="34" charset="0"/>
                </a:rPr>
                <a:t> 6000</a:t>
              </a:r>
              <a:r>
                <a:rPr lang="en-US" sz="2400" dirty="0">
                  <a:latin typeface="Calibri" pitchFamily="34" charset="0"/>
                </a:rPr>
                <a:t>.  While our sketch covered only the core mechanics, </a:t>
              </a:r>
              <a:r>
                <a:rPr lang="en-US" sz="2400" i="1" dirty="0" err="1">
                  <a:latin typeface="Calibri" pitchFamily="34" charset="0"/>
                </a:rPr>
                <a:t>Motherload</a:t>
              </a:r>
              <a:r>
                <a:rPr lang="en-US" sz="2400" dirty="0">
                  <a:latin typeface="Calibri" pitchFamily="34" charset="0"/>
                </a:rPr>
                <a:t> includes playfully animated graphics, upgradeable items, a large grid-map with a wide array of rock types, and a comical story.</a:t>
              </a:r>
              <a:endParaRPr lang="en-US" sz="2400" b="1" dirty="0">
                <a:latin typeface="Calibri" pitchFamily="34" charset="0"/>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FF66"/>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4284663" rtl="0" eaLnBrk="1" fontAlgn="base" latinLnBrk="0" hangingPunct="1">
          <a:lnSpc>
            <a:spcPct val="100000"/>
          </a:lnSpc>
          <a:spcBef>
            <a:spcPct val="0"/>
          </a:spcBef>
          <a:spcAft>
            <a:spcPct val="0"/>
          </a:spcAft>
          <a:buClrTx/>
          <a:buSzTx/>
          <a:buFontTx/>
          <a:buNone/>
          <a:tabLst/>
          <a:defRPr kumimoji="0" lang="en-US" sz="53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rgbClr val="CCFF66"/>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4284663" rtl="0" eaLnBrk="1" fontAlgn="base" latinLnBrk="0" hangingPunct="1">
          <a:lnSpc>
            <a:spcPct val="100000"/>
          </a:lnSpc>
          <a:spcBef>
            <a:spcPct val="0"/>
          </a:spcBef>
          <a:spcAft>
            <a:spcPct val="0"/>
          </a:spcAft>
          <a:buClrTx/>
          <a:buSzTx/>
          <a:buFontTx/>
          <a:buNone/>
          <a:tabLst/>
          <a:defRPr kumimoji="0" lang="en-US" sz="53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1220</TotalTime>
  <Words>958</Words>
  <Application>Microsoft Office PowerPoint</Application>
  <PresentationFormat>Custom</PresentationFormat>
  <Paragraphs>110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SOE UC Santa Cruz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Anne Sullivan</dc:creator>
  <cp:lastModifiedBy>Adam Smith</cp:lastModifiedBy>
  <cp:revision>99</cp:revision>
  <dcterms:created xsi:type="dcterms:W3CDTF">2008-03-07T21:15:46Z</dcterms:created>
  <dcterms:modified xsi:type="dcterms:W3CDTF">2009-10-07T22:50:36Z</dcterms:modified>
</cp:coreProperties>
</file>